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1" d="100"/>
          <a:sy n="71" d="100"/>
        </p:scale>
        <p:origin x="-113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C5328CE-1831-43B2-8792-98A0EBF35D91}" type="datetimeFigureOut">
              <a:rPr lang="fa-IR" smtClean="0"/>
              <a:t>02/13/1442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1BD6198-ECE4-4E60-B928-291CAD3B33F0}" type="slidenum">
              <a:rPr lang="fa-IR" smtClean="0"/>
              <a:t>‹#›</a:t>
            </a:fld>
            <a:endParaRPr lang="fa-I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5328CE-1831-43B2-8792-98A0EBF35D91}" type="datetimeFigureOut">
              <a:rPr lang="fa-IR" smtClean="0"/>
              <a:t>02/13/1442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1BD6198-ECE4-4E60-B928-291CAD3B33F0}" type="slidenum">
              <a:rPr lang="fa-IR" smtClean="0"/>
              <a:t>‹#›</a:t>
            </a:fld>
            <a:endParaRPr lang="fa-I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C5328CE-1831-43B2-8792-98A0EBF35D91}" type="datetimeFigureOut">
              <a:rPr lang="fa-IR" smtClean="0"/>
              <a:t>02/13/1442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1BD6198-ECE4-4E60-B928-291CAD3B33F0}" type="slidenum">
              <a:rPr lang="fa-IR" smtClean="0"/>
              <a:t>‹#›</a:t>
            </a:fld>
            <a:endParaRPr lang="fa-I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C5328CE-1831-43B2-8792-98A0EBF35D91}" type="datetimeFigureOut">
              <a:rPr lang="fa-IR" smtClean="0"/>
              <a:t>02/13/1442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1BD6198-ECE4-4E60-B928-291CAD3B33F0}" type="slidenum">
              <a:rPr lang="fa-IR" smtClean="0"/>
              <a:t>‹#›</a:t>
            </a:fld>
            <a:endParaRPr lang="fa-IR"/>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5328CE-1831-43B2-8792-98A0EBF35D91}" type="datetimeFigureOut">
              <a:rPr lang="fa-IR" smtClean="0"/>
              <a:t>02/13/1442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1BD6198-ECE4-4E60-B928-291CAD3B33F0}" type="slidenum">
              <a:rPr lang="fa-IR" smtClean="0"/>
              <a:t>‹#›</a:t>
            </a:fld>
            <a:endParaRPr lang="fa-I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C5328CE-1831-43B2-8792-98A0EBF35D91}" type="datetimeFigureOut">
              <a:rPr lang="fa-IR" smtClean="0"/>
              <a:t>02/13/1442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1BD6198-ECE4-4E60-B928-291CAD3B33F0}" type="slidenum">
              <a:rPr lang="fa-IR" smtClean="0"/>
              <a:t>‹#›</a:t>
            </a:fld>
            <a:endParaRPr lang="fa-IR"/>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C5328CE-1831-43B2-8792-98A0EBF35D91}" type="datetimeFigureOut">
              <a:rPr lang="fa-IR" smtClean="0"/>
              <a:t>02/13/1442</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C1BD6198-ECE4-4E60-B928-291CAD3B33F0}" type="slidenum">
              <a:rPr lang="fa-IR" smtClean="0"/>
              <a:t>‹#›</a:t>
            </a:fld>
            <a:endParaRPr lang="fa-IR"/>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C5328CE-1831-43B2-8792-98A0EBF35D91}" type="datetimeFigureOut">
              <a:rPr lang="fa-IR" smtClean="0"/>
              <a:t>02/13/1442</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C1BD6198-ECE4-4E60-B928-291CAD3B33F0}" type="slidenum">
              <a:rPr lang="fa-IR" smtClean="0"/>
              <a:t>‹#›</a:t>
            </a:fld>
            <a:endParaRPr lang="fa-I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5328CE-1831-43B2-8792-98A0EBF35D91}" type="datetimeFigureOut">
              <a:rPr lang="fa-IR" smtClean="0"/>
              <a:t>02/13/1442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C1BD6198-ECE4-4E60-B928-291CAD3B33F0}" type="slidenum">
              <a:rPr lang="fa-IR" smtClean="0"/>
              <a:t>‹#›</a:t>
            </a:fld>
            <a:endParaRPr lang="fa-I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5328CE-1831-43B2-8792-98A0EBF35D91}" type="datetimeFigureOut">
              <a:rPr lang="fa-IR" smtClean="0"/>
              <a:t>02/13/1442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1BD6198-ECE4-4E60-B928-291CAD3B33F0}" type="slidenum">
              <a:rPr lang="fa-IR" smtClean="0"/>
              <a:t>‹#›</a:t>
            </a:fld>
            <a:endParaRPr lang="fa-I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5328CE-1831-43B2-8792-98A0EBF35D91}" type="datetimeFigureOut">
              <a:rPr lang="fa-IR" smtClean="0"/>
              <a:t>02/13/1442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1BD6198-ECE4-4E60-B928-291CAD3B33F0}" type="slidenum">
              <a:rPr lang="fa-IR" smtClean="0"/>
              <a:t>‹#›</a:t>
            </a:fld>
            <a:endParaRPr lang="fa-I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0C5328CE-1831-43B2-8792-98A0EBF35D91}" type="datetimeFigureOut">
              <a:rPr lang="fa-IR" smtClean="0"/>
              <a:t>02/13/1442</a:t>
            </a:fld>
            <a:endParaRPr lang="fa-I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fa-I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C1BD6198-ECE4-4E60-B928-291CAD3B33F0}" type="slidenum">
              <a:rPr lang="fa-IR" smtClean="0"/>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40000" lnSpcReduction="20000"/>
          </a:bodyPr>
          <a:lstStyle/>
          <a:p>
            <a:pPr algn="r"/>
            <a:r>
              <a:rPr lang="fa-IR" b="1" dirty="0" smtClean="0"/>
              <a:t>درمان واژیسنیسموس </a:t>
            </a:r>
          </a:p>
          <a:p>
            <a:pPr algn="r"/>
            <a:endParaRPr lang="fa-IR" b="1" dirty="0"/>
          </a:p>
          <a:p>
            <a:pPr algn="r"/>
            <a:r>
              <a:rPr lang="fa-IR" sz="6000" b="1" dirty="0" smtClean="0">
                <a:solidFill>
                  <a:srgbClr val="FF0000"/>
                </a:solidFill>
              </a:rPr>
              <a:t>شوهران بدانند </a:t>
            </a:r>
            <a:endParaRPr lang="fa-IR" sz="6000" b="1" dirty="0">
              <a:solidFill>
                <a:srgbClr val="FF0000"/>
              </a:solidFill>
            </a:endParaRPr>
          </a:p>
        </p:txBody>
      </p:sp>
      <p:sp>
        <p:nvSpPr>
          <p:cNvPr id="2" name="Title 1"/>
          <p:cNvSpPr>
            <a:spLocks noGrp="1"/>
          </p:cNvSpPr>
          <p:nvPr>
            <p:ph type="ctrTitle"/>
          </p:nvPr>
        </p:nvSpPr>
        <p:spPr/>
        <p:txBody>
          <a:bodyPr/>
          <a:lstStyle/>
          <a:p>
            <a:pPr marL="182880" indent="0" algn="r">
              <a:buNone/>
            </a:pPr>
            <a:r>
              <a:rPr lang="fa-IR" sz="6000" dirty="0" smtClean="0"/>
              <a:t>جلسه دوم </a:t>
            </a:r>
            <a:endParaRPr lang="fa-IR" sz="6000" dirty="0"/>
          </a:p>
        </p:txBody>
      </p:sp>
    </p:spTree>
    <p:extLst>
      <p:ext uri="{BB962C8B-B14F-4D97-AF65-F5344CB8AC3E}">
        <p14:creationId xmlns:p14="http://schemas.microsoft.com/office/powerpoint/2010/main" val="26143646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620688"/>
            <a:ext cx="7239000" cy="5835048"/>
          </a:xfrm>
        </p:spPr>
        <p:txBody>
          <a:bodyPr/>
          <a:lstStyle/>
          <a:p>
            <a:pPr marL="0" indent="0">
              <a:buNone/>
            </a:pPr>
            <a:r>
              <a:rPr lang="fa-IR" dirty="0"/>
              <a:t>مرحله </a:t>
            </a:r>
            <a:r>
              <a:rPr lang="fa-IR" dirty="0" smtClean="0"/>
              <a:t>3</a:t>
            </a:r>
            <a:endParaRPr lang="fa-IR" dirty="0"/>
          </a:p>
          <a:p>
            <a:pPr marL="0" indent="0">
              <a:buNone/>
            </a:pPr>
            <a:endParaRPr lang="fa-IR" dirty="0"/>
          </a:p>
          <a:p>
            <a:pPr marL="0" indent="0">
              <a:buNone/>
            </a:pPr>
            <a:r>
              <a:rPr lang="fa-IR" dirty="0"/>
              <a:t>فقط پس از رقابت موفقیت آمیز در دو مرحله اول (آرامش </a:t>
            </a:r>
            <a:r>
              <a:rPr lang="fa-IR" dirty="0" smtClean="0"/>
              <a:t>و </a:t>
            </a:r>
            <a:r>
              <a:rPr lang="fa-IR" dirty="0"/>
              <a:t>لذت بردن از لمس شدن و لمس </a:t>
            </a:r>
            <a:r>
              <a:rPr lang="fa-IR" dirty="0" smtClean="0"/>
              <a:t>کردن شریک </a:t>
            </a:r>
            <a:r>
              <a:rPr lang="fa-IR" dirty="0"/>
              <a:t>زندگی خود) باید به مرحله سه برسید. </a:t>
            </a:r>
            <a:endParaRPr lang="fa-IR" dirty="0" smtClean="0"/>
          </a:p>
          <a:p>
            <a:pPr marL="0" indent="0">
              <a:buNone/>
            </a:pPr>
            <a:r>
              <a:rPr lang="fa-IR" dirty="0" smtClean="0"/>
              <a:t>در </a:t>
            </a:r>
            <a:r>
              <a:rPr lang="fa-IR" dirty="0"/>
              <a:t>این مرحله ، به خودتان اجازه می دهید که به روشی طبیعی تر لمس کنید </a:t>
            </a:r>
            <a:r>
              <a:rPr lang="fa-IR" dirty="0" smtClean="0"/>
              <a:t>، </a:t>
            </a:r>
            <a:r>
              <a:rPr lang="fa-IR" dirty="0"/>
              <a:t>همدیگر را به طور همزمان لمس کنید </a:t>
            </a:r>
            <a:r>
              <a:rPr lang="fa-IR" dirty="0" smtClean="0"/>
              <a:t>.</a:t>
            </a:r>
            <a:endParaRPr lang="fa-IR" dirty="0"/>
          </a:p>
          <a:p>
            <a:pPr marL="0" indent="0">
              <a:buNone/>
            </a:pPr>
            <a:endParaRPr lang="fa-IR" dirty="0"/>
          </a:p>
          <a:p>
            <a:pPr marL="0" indent="0">
              <a:buNone/>
            </a:pPr>
            <a:r>
              <a:rPr lang="fa-IR" dirty="0"/>
              <a:t>باز هم ، صرف نظر از اینكه یكی از شما در اثر این ورزش احساس جنسی كرده باشد ، رابطه جنسی هنوز مجاز نیست.</a:t>
            </a:r>
          </a:p>
          <a:p>
            <a:pPr marL="0" indent="0">
              <a:buNone/>
            </a:pPr>
            <a:endParaRPr lang="fa-IR" dirty="0"/>
          </a:p>
        </p:txBody>
      </p:sp>
    </p:spTree>
    <p:extLst>
      <p:ext uri="{BB962C8B-B14F-4D97-AF65-F5344CB8AC3E}">
        <p14:creationId xmlns:p14="http://schemas.microsoft.com/office/powerpoint/2010/main" val="328760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sz="quarter" idx="13"/>
          </p:nvPr>
        </p:nvSpPr>
        <p:spPr>
          <a:xfrm>
            <a:off x="457200" y="765175"/>
            <a:ext cx="7239000" cy="5691188"/>
          </a:xfrm>
        </p:spPr>
        <p:txBody>
          <a:bodyPr/>
          <a:lstStyle/>
          <a:p>
            <a:pPr marL="0" indent="0">
              <a:buNone/>
            </a:pPr>
            <a:r>
              <a:rPr lang="fa-IR" dirty="0" smtClean="0"/>
              <a:t>مرحله 4</a:t>
            </a:r>
            <a:endParaRPr lang="fa-IR" dirty="0"/>
          </a:p>
          <a:p>
            <a:pPr marL="0" indent="0">
              <a:buNone/>
            </a:pPr>
            <a:endParaRPr lang="fa-IR" dirty="0"/>
          </a:p>
          <a:p>
            <a:pPr marL="0" indent="0">
              <a:buNone/>
            </a:pPr>
            <a:r>
              <a:rPr lang="fa-IR" dirty="0"/>
              <a:t>در این مرحله ، شما به طور همزمان شروع به لمس کردن یکدیگر می کنید</a:t>
            </a:r>
            <a:r>
              <a:rPr lang="fa-IR" dirty="0" smtClean="0"/>
              <a:t>.</a:t>
            </a:r>
          </a:p>
          <a:p>
            <a:pPr marL="0" indent="0">
              <a:buNone/>
            </a:pPr>
            <a:r>
              <a:rPr lang="fa-IR" dirty="0" smtClean="0"/>
              <a:t> </a:t>
            </a:r>
            <a:r>
              <a:rPr lang="fa-IR" dirty="0"/>
              <a:t>پیشرفت در این مرحله این است که وقتی احساس راحتی کردید ، می توانید به موقعیتی برسید که بالای شریک زندگی خود باشید. </a:t>
            </a:r>
            <a:endParaRPr lang="fa-IR" dirty="0" smtClean="0"/>
          </a:p>
          <a:p>
            <a:pPr marL="0" indent="0">
              <a:buNone/>
            </a:pPr>
            <a:r>
              <a:rPr lang="fa-IR" dirty="0" smtClean="0"/>
              <a:t>شما </a:t>
            </a:r>
            <a:r>
              <a:rPr lang="fa-IR" dirty="0"/>
              <a:t>می توانید با حرکت در حالت نشسته و دراز کشیده آزمایش کنید و همچنین </a:t>
            </a:r>
            <a:r>
              <a:rPr lang="fa-IR" dirty="0" smtClean="0"/>
              <a:t>با نوازش کلیتوریس </a:t>
            </a:r>
            <a:r>
              <a:rPr lang="fa-IR" dirty="0"/>
              <a:t>و دهانه واژن </a:t>
            </a:r>
            <a:r>
              <a:rPr lang="fa-IR" dirty="0" smtClean="0"/>
              <a:t> </a:t>
            </a:r>
            <a:r>
              <a:rPr lang="fa-IR" dirty="0"/>
              <a:t>اندام تناسلی همسرتان </a:t>
            </a:r>
            <a:r>
              <a:rPr lang="fa-IR" dirty="0" smtClean="0"/>
              <a:t>را کاوش </a:t>
            </a:r>
            <a:r>
              <a:rPr lang="fa-IR" dirty="0"/>
              <a:t>کنید. </a:t>
            </a:r>
            <a:endParaRPr lang="fa-IR" dirty="0" smtClean="0"/>
          </a:p>
          <a:p>
            <a:pPr marL="0" indent="0">
              <a:buNone/>
            </a:pPr>
            <a:r>
              <a:rPr lang="fa-IR" dirty="0" smtClean="0"/>
              <a:t>مثلا اگر </a:t>
            </a:r>
            <a:r>
              <a:rPr lang="fa-IR" dirty="0"/>
              <a:t>شریک زندگی شما مرد است ، می توانید این ناحیه تناسلی را تا تماس دستگاه تناسلی و مالش بررسی کنید که آیا نعوظ دارد یا </a:t>
            </a:r>
            <a:r>
              <a:rPr lang="fa-IR" dirty="0" smtClean="0"/>
              <a:t>نه؟</a:t>
            </a:r>
            <a:endParaRPr lang="fa-IR" dirty="0"/>
          </a:p>
          <a:p>
            <a:pPr marL="0" indent="0">
              <a:buNone/>
            </a:pPr>
            <a:endParaRPr lang="fa-IR" dirty="0"/>
          </a:p>
        </p:txBody>
      </p:sp>
    </p:spTree>
    <p:extLst>
      <p:ext uri="{BB962C8B-B14F-4D97-AF65-F5344CB8AC3E}">
        <p14:creationId xmlns:p14="http://schemas.microsoft.com/office/powerpoint/2010/main" val="26723100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764704"/>
            <a:ext cx="7239000" cy="5691032"/>
          </a:xfrm>
        </p:spPr>
        <p:txBody>
          <a:bodyPr/>
          <a:lstStyle/>
          <a:p>
            <a:pPr marL="0" indent="0">
              <a:buNone/>
            </a:pPr>
            <a:r>
              <a:rPr lang="fa-IR" dirty="0"/>
              <a:t>مرحله </a:t>
            </a:r>
            <a:r>
              <a:rPr lang="fa-IR" dirty="0" smtClean="0"/>
              <a:t>5</a:t>
            </a:r>
            <a:endParaRPr lang="fa-IR" dirty="0"/>
          </a:p>
          <a:p>
            <a:pPr marL="0" indent="0">
              <a:buNone/>
            </a:pPr>
            <a:endParaRPr lang="fa-IR" dirty="0"/>
          </a:p>
          <a:p>
            <a:pPr marL="0" indent="0">
              <a:buNone/>
            </a:pPr>
            <a:r>
              <a:rPr lang="fa-IR" dirty="0"/>
              <a:t>شروع با لمس همزمان و پیشرفت به سمت </a:t>
            </a:r>
            <a:r>
              <a:rPr lang="fa-IR" dirty="0" smtClean="0"/>
              <a:t>ارامش درتماس </a:t>
            </a:r>
            <a:r>
              <a:rPr lang="fa-IR" dirty="0"/>
              <a:t>با دستگاه تناسلی </a:t>
            </a:r>
            <a:r>
              <a:rPr lang="fa-IR" dirty="0" smtClean="0"/>
              <a:t>هدایت میشود. </a:t>
            </a:r>
          </a:p>
          <a:p>
            <a:pPr marL="0" indent="0">
              <a:buNone/>
            </a:pPr>
            <a:endParaRPr lang="fa-IR" dirty="0" smtClean="0"/>
          </a:p>
          <a:p>
            <a:pPr marL="0" indent="0">
              <a:buNone/>
            </a:pPr>
            <a:endParaRPr lang="fa-IR" dirty="0"/>
          </a:p>
          <a:p>
            <a:pPr marL="0" indent="0">
              <a:buNone/>
            </a:pPr>
            <a:r>
              <a:rPr lang="fa-IR" dirty="0"/>
              <a:t>اگر در هر لحظه احساس ناراحتی یا اضطراب دارید ، به سادگی </a:t>
            </a:r>
            <a:r>
              <a:rPr lang="fa-IR" dirty="0" smtClean="0"/>
              <a:t>آن را بیان کنید و </a:t>
            </a:r>
            <a:r>
              <a:rPr lang="fa-IR" dirty="0"/>
              <a:t>همچنین به شریک زندگی خود اطلاع دهید و به لمس غیر دستگاه تناسلی برگردید.</a:t>
            </a:r>
          </a:p>
        </p:txBody>
      </p:sp>
    </p:spTree>
    <p:extLst>
      <p:ext uri="{BB962C8B-B14F-4D97-AF65-F5344CB8AC3E}">
        <p14:creationId xmlns:p14="http://schemas.microsoft.com/office/powerpoint/2010/main" val="37379577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15616" y="1412776"/>
            <a:ext cx="7353604" cy="5040560"/>
          </a:xfrm>
        </p:spPr>
        <p:txBody>
          <a:bodyPr>
            <a:normAutofit fontScale="92500" lnSpcReduction="20000"/>
          </a:bodyPr>
          <a:lstStyle/>
          <a:p>
            <a:pPr algn="ctr">
              <a:lnSpc>
                <a:spcPct val="170000"/>
              </a:lnSpc>
            </a:pPr>
            <a:r>
              <a:rPr lang="fa-IR" dirty="0" smtClean="0"/>
              <a:t>بعد از انجام موفقیت آمیز در کسب آرامش و تنفس و لمس اندام همدیگرو آمادگی بدن زن ، انگشت کوچک همسر به همان ترتیب سپس  انگشت حلقه و در نهایت انگشت میانی همسر تمرین انجام میشود.</a:t>
            </a:r>
          </a:p>
          <a:p>
            <a:pPr algn="ctr">
              <a:lnSpc>
                <a:spcPct val="170000"/>
              </a:lnSpc>
            </a:pPr>
            <a:r>
              <a:rPr lang="fa-IR" dirty="0"/>
              <a:t> مهم این است که تصمیم بگیرید چه موقع </a:t>
            </a:r>
            <a:r>
              <a:rPr lang="fa-IR" dirty="0" smtClean="0"/>
              <a:t>برای مرحله </a:t>
            </a:r>
            <a:r>
              <a:rPr lang="fa-IR" dirty="0"/>
              <a:t>بعدی آماده هستید. به یاد داشته باشید ، در هر یک از این مراحل در صورت نیاز می توانید قدمی به مرحله قبل بردارید</a:t>
            </a:r>
            <a:r>
              <a:rPr lang="fa-IR" dirty="0" smtClean="0"/>
              <a:t>.</a:t>
            </a:r>
          </a:p>
          <a:p>
            <a:pPr algn="ctr">
              <a:lnSpc>
                <a:spcPct val="170000"/>
              </a:lnSpc>
            </a:pPr>
            <a:r>
              <a:rPr lang="fa-IR" sz="5400" b="1" dirty="0" smtClean="0">
                <a:solidFill>
                  <a:srgbClr val="FF0000"/>
                </a:solidFill>
              </a:rPr>
              <a:t>برای دخول عجله نکنید </a:t>
            </a:r>
          </a:p>
          <a:p>
            <a:pPr algn="ctr">
              <a:lnSpc>
                <a:spcPct val="170000"/>
              </a:lnSpc>
            </a:pPr>
            <a:endParaRPr lang="fa-IR" dirty="0"/>
          </a:p>
          <a:p>
            <a:pPr algn="ctr">
              <a:lnSpc>
                <a:spcPct val="170000"/>
              </a:lnSpc>
            </a:pPr>
            <a:endParaRPr lang="fa-IR" dirty="0"/>
          </a:p>
        </p:txBody>
      </p:sp>
      <p:sp>
        <p:nvSpPr>
          <p:cNvPr id="2" name="Title 1"/>
          <p:cNvSpPr>
            <a:spLocks noGrp="1"/>
          </p:cNvSpPr>
          <p:nvPr>
            <p:ph type="ctrTitle"/>
          </p:nvPr>
        </p:nvSpPr>
        <p:spPr>
          <a:xfrm>
            <a:off x="3366868" y="533400"/>
            <a:ext cx="5105400" cy="807368"/>
          </a:xfrm>
        </p:spPr>
        <p:txBody>
          <a:bodyPr/>
          <a:lstStyle/>
          <a:p>
            <a:pPr marL="182880" indent="0">
              <a:buNone/>
            </a:pPr>
            <a:r>
              <a:rPr lang="fa-IR" dirty="0" smtClean="0"/>
              <a:t>مرحله 2</a:t>
            </a:r>
            <a:endParaRPr lang="fa-IR" dirty="0"/>
          </a:p>
        </p:txBody>
      </p:sp>
    </p:spTree>
    <p:extLst>
      <p:ext uri="{BB962C8B-B14F-4D97-AF65-F5344CB8AC3E}">
        <p14:creationId xmlns:p14="http://schemas.microsoft.com/office/powerpoint/2010/main" val="37378221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p:cNvPicPr>
            <a:picLocks noGrp="1" noChangeAspect="1"/>
          </p:cNvPicPr>
          <p:nvPr>
            <p:ph type="pic" idx="1"/>
          </p:nvPr>
        </p:nvPicPr>
        <p:blipFill>
          <a:blip r:embed="rId2">
            <a:extLst>
              <a:ext uri="{28A0092B-C50C-407E-A947-70E740481C1C}">
                <a14:useLocalDpi xmlns:a14="http://schemas.microsoft.com/office/drawing/2010/main" val="0"/>
              </a:ext>
            </a:extLst>
          </a:blip>
          <a:srcRect l="10489" r="10489"/>
          <a:stretch>
            <a:fillRect/>
          </a:stretch>
        </p:blipFill>
        <p:spPr>
          <a:xfrm>
            <a:off x="1043608" y="1484784"/>
            <a:ext cx="3456384" cy="3456384"/>
          </a:xfrm>
        </p:spPr>
      </p:pic>
      <p:sp>
        <p:nvSpPr>
          <p:cNvPr id="3" name="Text Placeholder 2"/>
          <p:cNvSpPr>
            <a:spLocks noGrp="1"/>
          </p:cNvSpPr>
          <p:nvPr>
            <p:ph type="body" sz="half" idx="2"/>
          </p:nvPr>
        </p:nvSpPr>
        <p:spPr>
          <a:xfrm>
            <a:off x="5389098" y="1268760"/>
            <a:ext cx="3429000" cy="5184576"/>
          </a:xfrm>
        </p:spPr>
        <p:txBody>
          <a:bodyPr>
            <a:noAutofit/>
          </a:bodyPr>
          <a:lstStyle/>
          <a:p>
            <a:pPr marL="0" indent="0">
              <a:lnSpc>
                <a:spcPct val="150000"/>
              </a:lnSpc>
              <a:buNone/>
            </a:pPr>
            <a:r>
              <a:rPr lang="fa-IR" sz="1800" dirty="0" smtClean="0"/>
              <a:t>در این مرحله با پوزیشنی که همسر راحت است و بعد از معاشقه طولانی و لذت بخش ، شوهر کلاهک آلت را که با ژل آغشته کرده به آهستگی داخل واژن کند.</a:t>
            </a:r>
          </a:p>
          <a:p>
            <a:pPr>
              <a:lnSpc>
                <a:spcPct val="150000"/>
              </a:lnSpc>
            </a:pPr>
            <a:endParaRPr lang="fa-IR" sz="1800" dirty="0"/>
          </a:p>
          <a:p>
            <a:pPr marL="0" indent="0">
              <a:lnSpc>
                <a:spcPct val="150000"/>
              </a:lnSpc>
              <a:buNone/>
            </a:pPr>
            <a:r>
              <a:rPr lang="fa-IR" sz="1800" dirty="0" smtClean="0"/>
              <a:t>سعی نکنید با فشار این کار را انجام دهید ، کم کم و اهسته که همراه با تحریک نقاط حساس و لذت بخش بدن خانم  باشد انجام شود .</a:t>
            </a:r>
          </a:p>
          <a:p>
            <a:pPr>
              <a:lnSpc>
                <a:spcPct val="150000"/>
              </a:lnSpc>
            </a:pPr>
            <a:endParaRPr lang="fa-IR" sz="1600" dirty="0"/>
          </a:p>
        </p:txBody>
      </p:sp>
      <p:sp>
        <p:nvSpPr>
          <p:cNvPr id="2" name="Title 1"/>
          <p:cNvSpPr>
            <a:spLocks noGrp="1"/>
          </p:cNvSpPr>
          <p:nvPr>
            <p:ph type="title"/>
          </p:nvPr>
        </p:nvSpPr>
        <p:spPr>
          <a:xfrm>
            <a:off x="5389098" y="188640"/>
            <a:ext cx="3359366" cy="792088"/>
          </a:xfrm>
        </p:spPr>
        <p:txBody>
          <a:bodyPr>
            <a:normAutofit/>
          </a:bodyPr>
          <a:lstStyle/>
          <a:p>
            <a:pPr marL="0" indent="0" algn="ctr">
              <a:buNone/>
            </a:pPr>
            <a:r>
              <a:rPr lang="fa-IR" sz="2000" dirty="0" smtClean="0">
                <a:solidFill>
                  <a:schemeClr val="bg2">
                    <a:lumMod val="50000"/>
                  </a:schemeClr>
                </a:solidFill>
              </a:rPr>
              <a:t>مرحله آخر – کلاهک </a:t>
            </a:r>
            <a:br>
              <a:rPr lang="fa-IR" sz="2000" dirty="0" smtClean="0">
                <a:solidFill>
                  <a:schemeClr val="bg2">
                    <a:lumMod val="50000"/>
                  </a:schemeClr>
                </a:solidFill>
              </a:rPr>
            </a:br>
            <a:r>
              <a:rPr lang="en-US" sz="2000" dirty="0" smtClean="0">
                <a:solidFill>
                  <a:schemeClr val="bg2">
                    <a:lumMod val="50000"/>
                  </a:schemeClr>
                </a:solidFill>
              </a:rPr>
              <a:t>glance)</a:t>
            </a:r>
            <a:r>
              <a:rPr lang="fa-IR" sz="2000" dirty="0" smtClean="0">
                <a:solidFill>
                  <a:schemeClr val="bg2">
                    <a:lumMod val="50000"/>
                  </a:schemeClr>
                </a:solidFill>
              </a:rPr>
              <a:t> )</a:t>
            </a:r>
            <a:endParaRPr lang="fa-IR" sz="2000" dirty="0">
              <a:solidFill>
                <a:schemeClr val="bg2">
                  <a:lumMod val="50000"/>
                </a:schemeClr>
              </a:solidFill>
            </a:endParaRPr>
          </a:p>
        </p:txBody>
      </p:sp>
    </p:spTree>
    <p:extLst>
      <p:ext uri="{BB962C8B-B14F-4D97-AF65-F5344CB8AC3E}">
        <p14:creationId xmlns:p14="http://schemas.microsoft.com/office/powerpoint/2010/main" val="19239188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5" y="116632"/>
            <a:ext cx="7118176" cy="1512168"/>
          </a:xfrm>
        </p:spPr>
        <p:txBody>
          <a:bodyPr>
            <a:normAutofit fontScale="90000"/>
          </a:bodyPr>
          <a:lstStyle/>
          <a:p>
            <a:pPr marL="0" indent="0" algn="ctr">
              <a:buNone/>
            </a:pPr>
            <a:r>
              <a:rPr lang="fa-IR" sz="4400" dirty="0"/>
              <a:t>نکات کلیدی برای ایجاد تحریک جنسی</a:t>
            </a:r>
            <a:r>
              <a:rPr lang="fa-IR" dirty="0"/>
              <a:t/>
            </a:r>
            <a:br>
              <a:rPr lang="fa-IR" dirty="0"/>
            </a:br>
            <a:endParaRPr lang="fa-IR" dirty="0"/>
          </a:p>
        </p:txBody>
      </p:sp>
      <p:sp>
        <p:nvSpPr>
          <p:cNvPr id="3" name="Content Placeholder 2"/>
          <p:cNvSpPr>
            <a:spLocks noGrp="1"/>
          </p:cNvSpPr>
          <p:nvPr>
            <p:ph sz="quarter" idx="13"/>
          </p:nvPr>
        </p:nvSpPr>
        <p:spPr>
          <a:xfrm>
            <a:off x="1143000" y="1772816"/>
            <a:ext cx="6400800" cy="3672408"/>
          </a:xfrm>
        </p:spPr>
        <p:txBody>
          <a:bodyPr>
            <a:normAutofit fontScale="92500"/>
          </a:bodyPr>
          <a:lstStyle/>
          <a:p>
            <a:pPr marL="0" indent="0">
              <a:buNone/>
            </a:pPr>
            <a:endParaRPr lang="fa-IR" dirty="0"/>
          </a:p>
          <a:p>
            <a:pPr marL="0" indent="0">
              <a:buNone/>
            </a:pPr>
            <a:r>
              <a:rPr lang="fa-IR" dirty="0"/>
              <a:t>بدن شما دارای مناطق فرسایشی زیادی است که امیدوارم بسیاری از آنها را در حین اکتشاف انفرادی خود و همچنین در حین تمرینات تمرکز حساس با شریک زندگی خود کشف کرده باشید (یعنی اگر در حال حاضر یکی از آنها را دارید</a:t>
            </a:r>
            <a:r>
              <a:rPr lang="fa-IR" dirty="0" smtClean="0"/>
              <a:t>).</a:t>
            </a:r>
          </a:p>
          <a:p>
            <a:pPr marL="0" indent="0">
              <a:buNone/>
            </a:pPr>
            <a:endParaRPr lang="fa-IR" dirty="0" smtClean="0"/>
          </a:p>
          <a:p>
            <a:pPr marL="0" indent="0">
              <a:buNone/>
            </a:pPr>
            <a:r>
              <a:rPr lang="fa-IR" dirty="0" smtClean="0"/>
              <a:t> </a:t>
            </a:r>
            <a:r>
              <a:rPr lang="fa-IR" dirty="0"/>
              <a:t>آوردن این دانش به اتاق خواب و صرف وقت برای هماهنگی با بدن یکدیگر از طریق لمس ملایم می تواند به زن کمک کند تا آرامش یابد ، تحریک شود و برای پیشرفت در لمس جنسی مستقیم تر احساس راحتی کند.</a:t>
            </a:r>
          </a:p>
        </p:txBody>
      </p:sp>
    </p:spTree>
    <p:extLst>
      <p:ext uri="{BB962C8B-B14F-4D97-AF65-F5344CB8AC3E}">
        <p14:creationId xmlns:p14="http://schemas.microsoft.com/office/powerpoint/2010/main" val="6420010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620688"/>
            <a:ext cx="7239000" cy="5835048"/>
          </a:xfrm>
        </p:spPr>
        <p:txBody>
          <a:bodyPr>
            <a:normAutofit fontScale="92500" lnSpcReduction="20000"/>
          </a:bodyPr>
          <a:lstStyle/>
          <a:p>
            <a:pPr marL="0" indent="0">
              <a:buNone/>
            </a:pPr>
            <a:endParaRPr lang="fa-IR" dirty="0"/>
          </a:p>
          <a:p>
            <a:pPr marL="0" indent="0">
              <a:buNone/>
            </a:pPr>
            <a:r>
              <a:rPr lang="fa-IR" dirty="0" smtClean="0"/>
              <a:t>نقاط </a:t>
            </a:r>
            <a:r>
              <a:rPr lang="fa-IR" dirty="0"/>
              <a:t>تحریک کننده یا نقاط داغی روی بدن زن وجود دارد که در صورت تحریک به ویژه در افزایش میزان تحریک زن موثر است. </a:t>
            </a:r>
            <a:endParaRPr lang="fa-IR" dirty="0" smtClean="0"/>
          </a:p>
          <a:p>
            <a:pPr marL="0" indent="0">
              <a:buNone/>
            </a:pPr>
            <a:endParaRPr lang="fa-IR" dirty="0" smtClean="0"/>
          </a:p>
          <a:p>
            <a:pPr marL="0" indent="0">
              <a:buNone/>
            </a:pPr>
            <a:r>
              <a:rPr lang="fa-IR" dirty="0" smtClean="0"/>
              <a:t>کلیتوریس جایی است که </a:t>
            </a:r>
            <a:r>
              <a:rPr lang="fa-IR" dirty="0"/>
              <a:t>اکثر مردم با آن آشنا هستند و با تحریک زنانه ارتباط برقرار می </a:t>
            </a:r>
            <a:r>
              <a:rPr lang="fa-IR" dirty="0" smtClean="0"/>
              <a:t>کنند.</a:t>
            </a:r>
          </a:p>
          <a:p>
            <a:pPr marL="0" indent="0">
              <a:buNone/>
            </a:pPr>
            <a:r>
              <a:rPr lang="fa-IR" dirty="0" smtClean="0"/>
              <a:t> </a:t>
            </a:r>
            <a:r>
              <a:rPr lang="fa-IR" dirty="0"/>
              <a:t>این اندام بسیار حساس (که در واقع در عمق واژن گسترش می یابد) مکانی آسان برای شروع است. </a:t>
            </a:r>
            <a:endParaRPr lang="fa-IR" dirty="0" smtClean="0"/>
          </a:p>
          <a:p>
            <a:pPr marL="0" indent="0">
              <a:buNone/>
            </a:pPr>
            <a:r>
              <a:rPr lang="fa-IR" dirty="0"/>
              <a:t>شما باید به همسرتان اطلاع دهید که از نظر سرعت و فشار لمس روی کلیتوریس چه چیزی برای شما خوشایند است </a:t>
            </a:r>
            <a:r>
              <a:rPr lang="fa-IR" dirty="0" smtClean="0"/>
              <a:t>یا خوشایند نیست .</a:t>
            </a:r>
          </a:p>
          <a:p>
            <a:pPr marL="0" indent="0">
              <a:buNone/>
            </a:pPr>
            <a:endParaRPr lang="fa-IR" dirty="0"/>
          </a:p>
          <a:p>
            <a:pPr marL="0" indent="0">
              <a:buNone/>
            </a:pPr>
            <a:r>
              <a:rPr lang="fa-IR" dirty="0" smtClean="0"/>
              <a:t> انتظار </a:t>
            </a:r>
            <a:r>
              <a:rPr lang="fa-IR" dirty="0"/>
              <a:t>نداشته باشید که شریک زندگی شما ذهن خوان باشد و به نوعی بداند شما </a:t>
            </a:r>
            <a:r>
              <a:rPr lang="fa-IR" dirty="0" smtClean="0"/>
              <a:t>چه چیزی دوست </a:t>
            </a:r>
            <a:r>
              <a:rPr lang="fa-IR" dirty="0"/>
              <a:t>دارید </a:t>
            </a:r>
            <a:r>
              <a:rPr lang="fa-IR" dirty="0" smtClean="0"/>
              <a:t>یا ندارید .</a:t>
            </a:r>
          </a:p>
          <a:p>
            <a:pPr marL="0" indent="0">
              <a:buNone/>
            </a:pPr>
            <a:r>
              <a:rPr lang="fa-IR" dirty="0" smtClean="0"/>
              <a:t>برای </a:t>
            </a:r>
            <a:r>
              <a:rPr lang="fa-IR" dirty="0"/>
              <a:t>بسیاری از افراد ، لمس </a:t>
            </a:r>
            <a:r>
              <a:rPr lang="fa-IR" dirty="0" smtClean="0"/>
              <a:t>آرام برجستگی </a:t>
            </a:r>
            <a:r>
              <a:rPr lang="fa-IR" dirty="0"/>
              <a:t>گلوله </a:t>
            </a:r>
            <a:r>
              <a:rPr lang="fa-IR" smtClean="0"/>
              <a:t>ای شکل </a:t>
            </a:r>
            <a:r>
              <a:rPr lang="fa-IR" dirty="0"/>
              <a:t>در بالای لب های واژن می تواند بسیار تحریک کننده باشد ، همچنین افزایش فشار و / یا سرعت با توجه به تحریک شما یا تغییر لمس یا منبع لمس (مثلاً انگشتان ، زبان یا لب های شریک زندگی </a:t>
            </a:r>
            <a:r>
              <a:rPr lang="fa-IR"/>
              <a:t>شما</a:t>
            </a:r>
            <a:r>
              <a:rPr lang="fa-IR" smtClean="0"/>
              <a:t>) متفاوت است .</a:t>
            </a:r>
            <a:endParaRPr lang="fa-IR" dirty="0"/>
          </a:p>
        </p:txBody>
      </p:sp>
    </p:spTree>
    <p:extLst>
      <p:ext uri="{BB962C8B-B14F-4D97-AF65-F5344CB8AC3E}">
        <p14:creationId xmlns:p14="http://schemas.microsoft.com/office/powerpoint/2010/main" val="1421827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60648"/>
            <a:ext cx="7848871" cy="1800200"/>
          </a:xfrm>
        </p:spPr>
        <p:txBody>
          <a:bodyPr>
            <a:noAutofit/>
          </a:bodyPr>
          <a:lstStyle/>
          <a:p>
            <a:pPr marL="0" indent="0" algn="ctr">
              <a:buNone/>
            </a:pPr>
            <a:r>
              <a:rPr lang="fa-IR" sz="3600" dirty="0" smtClean="0">
                <a:solidFill>
                  <a:schemeClr val="bg2">
                    <a:lumMod val="50000"/>
                  </a:schemeClr>
                </a:solidFill>
              </a:rPr>
              <a:t>پوزیشن های مناسب </a:t>
            </a:r>
            <a:r>
              <a:rPr lang="fa-IR" sz="3600" dirty="0">
                <a:solidFill>
                  <a:schemeClr val="bg2">
                    <a:lumMod val="50000"/>
                  </a:schemeClr>
                </a:solidFill>
              </a:rPr>
              <a:t>رابطه جنسی </a:t>
            </a:r>
            <a:r>
              <a:rPr lang="fa-IR" sz="3600" dirty="0" smtClean="0">
                <a:solidFill>
                  <a:schemeClr val="bg2">
                    <a:lumMod val="50000"/>
                  </a:schemeClr>
                </a:solidFill>
              </a:rPr>
              <a:t>برای افراد با اختلال واژینیسموس </a:t>
            </a:r>
            <a:endParaRPr lang="fa-IR" sz="3600" dirty="0">
              <a:solidFill>
                <a:schemeClr val="bg2">
                  <a:lumMod val="50000"/>
                </a:schemeClr>
              </a:solidFill>
            </a:endParaRPr>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115616" y="2636912"/>
            <a:ext cx="3521075" cy="3787670"/>
          </a:xfrm>
        </p:spPr>
      </p:pic>
      <p:pic>
        <p:nvPicPr>
          <p:cNvPr id="6" name="Content Placeholder 5"/>
          <p:cNvPicPr>
            <a:picLocks noGrp="1" noChangeAspect="1"/>
          </p:cNvPicPr>
          <p:nvPr>
            <p:ph sz="quarter" idx="14"/>
          </p:nvPr>
        </p:nvPicPr>
        <p:blipFill>
          <a:blip r:embed="rId3">
            <a:extLst>
              <a:ext uri="{28A0092B-C50C-407E-A947-70E740481C1C}">
                <a14:useLocalDpi xmlns:a14="http://schemas.microsoft.com/office/drawing/2010/main" val="0"/>
              </a:ext>
            </a:extLst>
          </a:blip>
          <a:stretch>
            <a:fillRect/>
          </a:stretch>
        </p:blipFill>
        <p:spPr>
          <a:xfrm>
            <a:off x="5148064" y="2708920"/>
            <a:ext cx="3124001" cy="3456384"/>
          </a:xfrm>
        </p:spPr>
      </p:pic>
    </p:spTree>
    <p:extLst>
      <p:ext uri="{BB962C8B-B14F-4D97-AF65-F5344CB8AC3E}">
        <p14:creationId xmlns:p14="http://schemas.microsoft.com/office/powerpoint/2010/main" val="15841759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idx="1"/>
          </p:nvPr>
        </p:nvPicPr>
        <p:blipFill>
          <a:blip r:embed="rId2" cstate="print">
            <a:extLst>
              <a:ext uri="{28A0092B-C50C-407E-A947-70E740481C1C}">
                <a14:useLocalDpi xmlns:a14="http://schemas.microsoft.com/office/drawing/2010/main" val="0"/>
              </a:ext>
            </a:extLst>
          </a:blip>
          <a:srcRect l="660" r="660"/>
          <a:stretch>
            <a:fillRect/>
          </a:stretch>
        </p:blipFill>
        <p:spPr/>
      </p:pic>
      <p:sp>
        <p:nvSpPr>
          <p:cNvPr id="3" name="Text Placeholder 2"/>
          <p:cNvSpPr>
            <a:spLocks noGrp="1"/>
          </p:cNvSpPr>
          <p:nvPr>
            <p:ph type="body" sz="half" idx="2"/>
          </p:nvPr>
        </p:nvSpPr>
        <p:spPr>
          <a:xfrm>
            <a:off x="1187624" y="1196752"/>
            <a:ext cx="3024336" cy="4824536"/>
          </a:xfrm>
        </p:spPr>
        <p:txBody>
          <a:bodyPr>
            <a:noAutofit/>
          </a:bodyPr>
          <a:lstStyle/>
          <a:p>
            <a:pPr marL="0" indent="0">
              <a:lnSpc>
                <a:spcPct val="150000"/>
              </a:lnSpc>
              <a:buNone/>
            </a:pPr>
            <a:r>
              <a:rPr lang="fa-IR" sz="4000" b="1" dirty="0" smtClean="0">
                <a:solidFill>
                  <a:schemeClr val="bg2">
                    <a:lumMod val="50000"/>
                  </a:schemeClr>
                </a:solidFill>
              </a:rPr>
              <a:t>از این  جلسه به بعد نیاز به همراهی  همسر می باشد </a:t>
            </a:r>
          </a:p>
        </p:txBody>
      </p:sp>
    </p:spTree>
    <p:extLst>
      <p:ext uri="{BB962C8B-B14F-4D97-AF65-F5344CB8AC3E}">
        <p14:creationId xmlns:p14="http://schemas.microsoft.com/office/powerpoint/2010/main" val="5202973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620688"/>
            <a:ext cx="7239000" cy="5835048"/>
          </a:xfrm>
        </p:spPr>
        <p:txBody>
          <a:bodyPr>
            <a:normAutofit fontScale="62500" lnSpcReduction="20000"/>
          </a:bodyPr>
          <a:lstStyle/>
          <a:p>
            <a:pPr marL="0" indent="0">
              <a:lnSpc>
                <a:spcPct val="150000"/>
              </a:lnSpc>
              <a:buNone/>
            </a:pPr>
            <a:endParaRPr lang="fa-IR" dirty="0"/>
          </a:p>
          <a:p>
            <a:pPr marL="0" indent="0">
              <a:lnSpc>
                <a:spcPct val="150000"/>
              </a:lnSpc>
              <a:buNone/>
            </a:pPr>
            <a:r>
              <a:rPr lang="fa-IR" dirty="0"/>
              <a:t>در سطح عاطفی ، واژینیسموس مربوط به اضطراب است </a:t>
            </a:r>
            <a:r>
              <a:rPr lang="fa-IR" dirty="0" smtClean="0"/>
              <a:t> </a:t>
            </a:r>
            <a:r>
              <a:rPr lang="fa-IR" dirty="0"/>
              <a:t>دشمن اصلی آرامش</a:t>
            </a:r>
            <a:r>
              <a:rPr lang="fa-IR" dirty="0" smtClean="0"/>
              <a:t>.</a:t>
            </a:r>
          </a:p>
          <a:p>
            <a:pPr marL="0" indent="0">
              <a:lnSpc>
                <a:spcPct val="150000"/>
              </a:lnSpc>
              <a:buNone/>
            </a:pPr>
            <a:r>
              <a:rPr lang="fa-IR" dirty="0" smtClean="0"/>
              <a:t> </a:t>
            </a:r>
            <a:r>
              <a:rPr lang="fa-IR" dirty="0"/>
              <a:t>با این حال ، </a:t>
            </a:r>
            <a:r>
              <a:rPr lang="fa-IR" dirty="0" smtClean="0"/>
              <a:t>داشتن آرامش </a:t>
            </a:r>
            <a:r>
              <a:rPr lang="fa-IR" dirty="0"/>
              <a:t>برای اینکه بتوانید از یک تجربه جنسی کامل با </a:t>
            </a:r>
            <a:r>
              <a:rPr lang="fa-IR" dirty="0" smtClean="0"/>
              <a:t>همسرتان لذت </a:t>
            </a:r>
            <a:r>
              <a:rPr lang="fa-IR" dirty="0"/>
              <a:t>ببرید بسیار مهم است</a:t>
            </a:r>
            <a:r>
              <a:rPr lang="fa-IR" dirty="0" smtClean="0"/>
              <a:t>.</a:t>
            </a:r>
          </a:p>
          <a:p>
            <a:pPr marL="0" indent="0">
              <a:lnSpc>
                <a:spcPct val="150000"/>
              </a:lnSpc>
              <a:buNone/>
            </a:pPr>
            <a:r>
              <a:rPr lang="fa-IR" dirty="0" smtClean="0"/>
              <a:t>داشتن </a:t>
            </a:r>
            <a:r>
              <a:rPr lang="fa-IR" dirty="0"/>
              <a:t>درک و پشتیبانی شریک زندگی شما تفاوت فاحشی در روند آسان یا چالش برانگیز ایجاد خواهد کرد.</a:t>
            </a:r>
          </a:p>
          <a:p>
            <a:pPr marL="0" indent="0">
              <a:lnSpc>
                <a:spcPct val="150000"/>
              </a:lnSpc>
              <a:buNone/>
            </a:pPr>
            <a:endParaRPr lang="fa-IR" dirty="0"/>
          </a:p>
          <a:p>
            <a:pPr marL="0" indent="0">
              <a:lnSpc>
                <a:spcPct val="150000"/>
              </a:lnSpc>
              <a:buNone/>
            </a:pPr>
            <a:r>
              <a:rPr lang="fa-IR" dirty="0"/>
              <a:t>هرچه در زن و شوهر احساس قوت و ارتباط نزدیکتر </a:t>
            </a:r>
            <a:r>
              <a:rPr lang="fa-IR" dirty="0" smtClean="0"/>
              <a:t>وجود داشته </a:t>
            </a:r>
            <a:r>
              <a:rPr lang="fa-IR" dirty="0"/>
              <a:t>باشید ، احساس راحتی و امنیت بیشتری خواهید داشت  </a:t>
            </a:r>
            <a:r>
              <a:rPr lang="fa-IR" dirty="0" smtClean="0"/>
              <a:t>و در داشتن رابطه جنسی خوب و انجام تمرینات پیشرفت خواهید داشت .</a:t>
            </a:r>
          </a:p>
          <a:p>
            <a:pPr marL="0" indent="0">
              <a:lnSpc>
                <a:spcPct val="150000"/>
              </a:lnSpc>
              <a:buNone/>
            </a:pPr>
            <a:endParaRPr lang="fa-IR" dirty="0"/>
          </a:p>
          <a:p>
            <a:pPr marL="0" indent="0">
              <a:lnSpc>
                <a:spcPct val="150000"/>
              </a:lnSpc>
              <a:buNone/>
            </a:pPr>
            <a:r>
              <a:rPr lang="fa-IR" dirty="0"/>
              <a:t>توجه کنید که من گفتم پیشرفت </a:t>
            </a:r>
            <a:r>
              <a:rPr lang="fa-IR" dirty="0" smtClean="0"/>
              <a:t> </a:t>
            </a:r>
            <a:r>
              <a:rPr lang="fa-IR" dirty="0"/>
              <a:t>مقاربت. اگر در حال حاضر رابطه جنسی دردناکی دارید ، توصیه می کنم از </a:t>
            </a:r>
            <a:r>
              <a:rPr lang="fa-IR" dirty="0" smtClean="0"/>
              <a:t>تا زمانی که در درمان هستید از داشتن رابطه جنسی بپرهیزید .</a:t>
            </a:r>
          </a:p>
          <a:p>
            <a:pPr marL="0" indent="0">
              <a:lnSpc>
                <a:spcPct val="150000"/>
              </a:lnSpc>
              <a:buNone/>
            </a:pPr>
            <a:endParaRPr lang="fa-IR" dirty="0" smtClean="0"/>
          </a:p>
          <a:p>
            <a:pPr marL="0" indent="0">
              <a:lnSpc>
                <a:spcPct val="150000"/>
              </a:lnSpc>
              <a:buNone/>
            </a:pPr>
            <a:r>
              <a:rPr lang="fa-IR" dirty="0" smtClean="0"/>
              <a:t> </a:t>
            </a:r>
            <a:r>
              <a:rPr lang="fa-IR" dirty="0"/>
              <a:t>فعلاً روی این تمرینات تمرکز کنید تا زمانی که آماده </a:t>
            </a:r>
            <a:r>
              <a:rPr lang="fa-IR" dirty="0" smtClean="0"/>
              <a:t>آمیزش </a:t>
            </a:r>
            <a:r>
              <a:rPr lang="fa-IR" dirty="0"/>
              <a:t>شوید. به یاد داشته باشید </a:t>
            </a:r>
            <a:r>
              <a:rPr lang="fa-IR" dirty="0" smtClean="0"/>
              <a:t>.</a:t>
            </a:r>
          </a:p>
          <a:p>
            <a:pPr marL="0" indent="0">
              <a:lnSpc>
                <a:spcPct val="150000"/>
              </a:lnSpc>
              <a:buNone/>
            </a:pPr>
            <a:r>
              <a:rPr lang="fa-IR" dirty="0" smtClean="0"/>
              <a:t> </a:t>
            </a:r>
            <a:r>
              <a:rPr lang="fa-IR" dirty="0"/>
              <a:t>شما باید یاد بگیرید که کنترل کامل آرامش خود را - به تنهایی و </a:t>
            </a:r>
            <a:r>
              <a:rPr lang="fa-IR" dirty="0" smtClean="0"/>
              <a:t>با </a:t>
            </a:r>
            <a:r>
              <a:rPr lang="fa-IR" dirty="0"/>
              <a:t>شریک زندگی </a:t>
            </a:r>
            <a:r>
              <a:rPr lang="fa-IR" dirty="0" smtClean="0"/>
              <a:t> تان </a:t>
            </a:r>
            <a:r>
              <a:rPr lang="fa-IR" dirty="0"/>
              <a:t>بدست آورید.</a:t>
            </a:r>
          </a:p>
        </p:txBody>
      </p:sp>
    </p:spTree>
    <p:extLst>
      <p:ext uri="{BB962C8B-B14F-4D97-AF65-F5344CB8AC3E}">
        <p14:creationId xmlns:p14="http://schemas.microsoft.com/office/powerpoint/2010/main" val="1246411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067128" cy="824136"/>
          </a:xfrm>
        </p:spPr>
        <p:txBody>
          <a:bodyPr>
            <a:normAutofit/>
          </a:bodyPr>
          <a:lstStyle/>
          <a:p>
            <a:pPr marL="0" indent="0" algn="ctr">
              <a:buNone/>
            </a:pPr>
            <a:r>
              <a:rPr lang="fa-IR" sz="4800" dirty="0"/>
              <a:t>مرحله 1 </a:t>
            </a:r>
            <a:r>
              <a:rPr lang="fa-IR" sz="4800" dirty="0" smtClean="0"/>
              <a:t>توسط </a:t>
            </a:r>
            <a:r>
              <a:rPr lang="fa-IR" sz="4800" dirty="0"/>
              <a:t>شوهر </a:t>
            </a:r>
          </a:p>
        </p:txBody>
      </p:sp>
      <p:sp>
        <p:nvSpPr>
          <p:cNvPr id="4" name="Content Placeholder 3"/>
          <p:cNvSpPr>
            <a:spLocks noGrp="1"/>
          </p:cNvSpPr>
          <p:nvPr>
            <p:ph idx="1"/>
          </p:nvPr>
        </p:nvSpPr>
        <p:spPr>
          <a:xfrm>
            <a:off x="395536" y="2132856"/>
            <a:ext cx="7239000" cy="4392488"/>
          </a:xfrm>
        </p:spPr>
        <p:txBody>
          <a:bodyPr>
            <a:noAutofit/>
          </a:bodyPr>
          <a:lstStyle/>
          <a:p>
            <a:pPr marL="0" indent="0">
              <a:lnSpc>
                <a:spcPct val="120000"/>
              </a:lnSpc>
              <a:buNone/>
            </a:pPr>
            <a:r>
              <a:rPr lang="fa-IR" sz="1800" dirty="0" smtClean="0"/>
              <a:t>نگاه </a:t>
            </a:r>
            <a:r>
              <a:rPr lang="fa-IR" sz="1800" dirty="0"/>
              <a:t>به اعماق چشمان دیگران تأثیرات جالبی دارد. مردم اغلب می گویند که این امر آنها را با احساس عشق به شریک زندگی خود پیوند می دهد</a:t>
            </a:r>
            <a:r>
              <a:rPr lang="fa-IR" sz="1800" dirty="0" smtClean="0"/>
              <a:t>.</a:t>
            </a:r>
          </a:p>
          <a:p>
            <a:pPr marL="0" indent="0">
              <a:lnSpc>
                <a:spcPct val="120000"/>
              </a:lnSpc>
              <a:buNone/>
            </a:pPr>
            <a:r>
              <a:rPr lang="fa-IR" sz="1800" dirty="0" smtClean="0"/>
              <a:t> </a:t>
            </a:r>
            <a:r>
              <a:rPr lang="fa-IR" sz="1800" dirty="0"/>
              <a:t>این تعجب آور نیست زیرا مطالعات نشان داده است که غریبه ها احساس عاطفی بیشتری با افرادی دارند که مجبور شده اند برای مدت چند دقیقه با آنها این تمرین را انجام دهند.</a:t>
            </a:r>
          </a:p>
          <a:p>
            <a:pPr marL="0" indent="0">
              <a:lnSpc>
                <a:spcPct val="120000"/>
              </a:lnSpc>
              <a:buNone/>
            </a:pPr>
            <a:endParaRPr lang="fa-IR" sz="1800" dirty="0"/>
          </a:p>
          <a:p>
            <a:pPr marL="0" indent="0">
              <a:lnSpc>
                <a:spcPct val="120000"/>
              </a:lnSpc>
              <a:buNone/>
            </a:pPr>
            <a:r>
              <a:rPr lang="fa-IR" sz="1800" dirty="0" smtClean="0"/>
              <a:t>همانطور </a:t>
            </a:r>
            <a:r>
              <a:rPr lang="fa-IR" sz="1800" dirty="0"/>
              <a:t>که از نام تمرین مشخص است ، به سادگی در موقعیت راحتی قرار بگیرید و برای مدتی به چشمان یکدیگر نگاه کنید. من مدت زمان </a:t>
            </a:r>
            <a:r>
              <a:rPr lang="fa-IR" sz="1800" dirty="0" smtClean="0"/>
              <a:t>پنج </a:t>
            </a:r>
            <a:r>
              <a:rPr lang="fa-IR" sz="1800" dirty="0"/>
              <a:t>دقیقه را پیشنهاد کرده ام ، اما محدودیت زمانی واقعی برای این کار وجود ندارد.</a:t>
            </a:r>
          </a:p>
          <a:p>
            <a:pPr marL="0" indent="0">
              <a:lnSpc>
                <a:spcPct val="120000"/>
              </a:lnSpc>
              <a:buNone/>
            </a:pPr>
            <a:endParaRPr lang="fa-IR" sz="1800" dirty="0"/>
          </a:p>
          <a:p>
            <a:pPr marL="0" indent="0">
              <a:lnSpc>
                <a:spcPct val="120000"/>
              </a:lnSpc>
              <a:buNone/>
            </a:pPr>
            <a:r>
              <a:rPr lang="fa-IR" sz="1800" dirty="0"/>
              <a:t>انجام این تمرین در حالی که دست در دست هم دارید می تواند راهی ساده برای شروع تمرینات و تجربیات بیشتر از صمیمیت باشد </a:t>
            </a:r>
            <a:r>
              <a:rPr lang="fa-IR" sz="1800" dirty="0" smtClean="0"/>
              <a:t>.</a:t>
            </a:r>
          </a:p>
          <a:p>
            <a:pPr marL="0" indent="0">
              <a:lnSpc>
                <a:spcPct val="120000"/>
              </a:lnSpc>
              <a:buNone/>
            </a:pPr>
            <a:endParaRPr lang="fa-IR" sz="1400" dirty="0"/>
          </a:p>
        </p:txBody>
      </p:sp>
      <p:sp>
        <p:nvSpPr>
          <p:cNvPr id="3" name="Text Placeholder 2"/>
          <p:cNvSpPr>
            <a:spLocks noGrp="1"/>
          </p:cNvSpPr>
          <p:nvPr>
            <p:ph type="body" sz="half" idx="2"/>
          </p:nvPr>
        </p:nvSpPr>
        <p:spPr>
          <a:xfrm>
            <a:off x="457200" y="1268760"/>
            <a:ext cx="5897880" cy="576064"/>
          </a:xfrm>
        </p:spPr>
        <p:txBody>
          <a:bodyPr>
            <a:normAutofit lnSpcReduction="10000"/>
          </a:bodyPr>
          <a:lstStyle/>
          <a:p>
            <a:r>
              <a:rPr lang="fa-IR" sz="3200" dirty="0"/>
              <a:t>خیره شدن چشم: 2-5 دقیقه</a:t>
            </a:r>
          </a:p>
          <a:p>
            <a:endParaRPr lang="fa-IR" dirty="0"/>
          </a:p>
        </p:txBody>
      </p:sp>
    </p:spTree>
    <p:extLst>
      <p:ext uri="{BB962C8B-B14F-4D97-AF65-F5344CB8AC3E}">
        <p14:creationId xmlns:p14="http://schemas.microsoft.com/office/powerpoint/2010/main" val="17181363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2"/>
          <p:cNvSpPr>
            <a:spLocks noGrp="1"/>
          </p:cNvSpPr>
          <p:nvPr>
            <p:ph sz="half" idx="2"/>
          </p:nvPr>
        </p:nvSpPr>
        <p:spPr>
          <a:xfrm>
            <a:off x="457200" y="1711325"/>
            <a:ext cx="3394075" cy="4114800"/>
          </a:xfrm>
        </p:spPr>
        <p:txBody>
          <a:bodyPr>
            <a:normAutofit/>
          </a:bodyPr>
          <a:lstStyle/>
          <a:p>
            <a:pPr>
              <a:buFont typeface="Wingdings" panose="05000000000000000000" pitchFamily="2" charset="2"/>
              <a:buChar char="ü"/>
            </a:pPr>
            <a:r>
              <a:rPr lang="fa-IR" dirty="0" smtClean="0"/>
              <a:t>سپس شوهر انگشت کوچکش را به زل آغشته کرده و مرحله به مرحله و با آرامش و به نرمی وارد واژن خانم کند.</a:t>
            </a:r>
          </a:p>
          <a:p>
            <a:pPr>
              <a:buFont typeface="Wingdings" panose="05000000000000000000" pitchFamily="2" charset="2"/>
              <a:buChar char="ü"/>
            </a:pPr>
            <a:endParaRPr lang="fa-IR" dirty="0"/>
          </a:p>
          <a:p>
            <a:pPr>
              <a:buFont typeface="Wingdings" panose="05000000000000000000" pitchFamily="2" charset="2"/>
              <a:buChar char="ü"/>
            </a:pPr>
            <a:r>
              <a:rPr lang="fa-IR" dirty="0" smtClean="0"/>
              <a:t>این تمرین را همان لحظه چند بار تکرار کرده تا برای خانم عادی شود .</a:t>
            </a:r>
          </a:p>
          <a:p>
            <a:pPr>
              <a:buFont typeface="Wingdings" panose="05000000000000000000" pitchFamily="2" charset="2"/>
              <a:buChar char="ü"/>
            </a:pPr>
            <a:r>
              <a:rPr lang="fa-IR" dirty="0" smtClean="0"/>
              <a:t>فراموش نکنید کلام محبت آمیز و صورت گشاده روی شما در درمان همسرتان بینهایت مهم می باشد .</a:t>
            </a:r>
            <a:endParaRPr lang="fa-IR" dirty="0"/>
          </a:p>
        </p:txBody>
      </p:sp>
      <p:sp>
        <p:nvSpPr>
          <p:cNvPr id="6" name="Content Placeholder 5"/>
          <p:cNvSpPr>
            <a:spLocks noGrp="1"/>
          </p:cNvSpPr>
          <p:nvPr>
            <p:ph sz="quarter" idx="4"/>
          </p:nvPr>
        </p:nvSpPr>
        <p:spPr/>
        <p:txBody>
          <a:bodyPr>
            <a:normAutofit fontScale="85000" lnSpcReduction="10000"/>
          </a:bodyPr>
          <a:lstStyle/>
          <a:p>
            <a:pPr marL="0" indent="0">
              <a:lnSpc>
                <a:spcPct val="150000"/>
              </a:lnSpc>
              <a:buNone/>
            </a:pPr>
            <a:r>
              <a:rPr lang="fa-IR" b="1" dirty="0" smtClean="0">
                <a:solidFill>
                  <a:schemeClr val="bg2">
                    <a:lumMod val="50000"/>
                  </a:schemeClr>
                </a:solidFill>
              </a:rPr>
              <a:t>در این مرحله بعد از معاشقه لذت بخش ، نیاز است تا به همسر خود تمرین تنفس و کگل را یادآور شوید .</a:t>
            </a:r>
          </a:p>
          <a:p>
            <a:pPr marL="0" indent="0">
              <a:lnSpc>
                <a:spcPct val="150000"/>
              </a:lnSpc>
              <a:buNone/>
            </a:pPr>
            <a:r>
              <a:rPr lang="fa-IR" b="1" dirty="0" smtClean="0">
                <a:solidFill>
                  <a:schemeClr val="bg2">
                    <a:lumMod val="50000"/>
                  </a:schemeClr>
                </a:solidFill>
              </a:rPr>
              <a:t>سپس بهتراست خانم با موقعیتی که راحت است به صورت  نیمه نشسته و پاهایش را طبق تخت معاینه زنان باز کند .</a:t>
            </a:r>
          </a:p>
          <a:p>
            <a:endParaRPr lang="fa-IR" dirty="0"/>
          </a:p>
        </p:txBody>
      </p:sp>
    </p:spTree>
    <p:extLst>
      <p:ext uri="{BB962C8B-B14F-4D97-AF65-F5344CB8AC3E}">
        <p14:creationId xmlns:p14="http://schemas.microsoft.com/office/powerpoint/2010/main" val="32703665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404664"/>
            <a:ext cx="7239000" cy="6051072"/>
          </a:xfrm>
        </p:spPr>
        <p:txBody>
          <a:bodyPr>
            <a:normAutofit fontScale="77500" lnSpcReduction="20000"/>
          </a:bodyPr>
          <a:lstStyle/>
          <a:p>
            <a:pPr marL="0" indent="0">
              <a:lnSpc>
                <a:spcPct val="120000"/>
              </a:lnSpc>
              <a:buNone/>
            </a:pPr>
            <a:r>
              <a:rPr lang="fa-IR" sz="2800" dirty="0"/>
              <a:t>اگر یکی از شما در هر زمان احساس ناراحتی کرد ، کافی است کمی چشم های خود را ببندید و سپس دوباره درگیر شوید.</a:t>
            </a:r>
          </a:p>
          <a:p>
            <a:pPr marL="0" indent="0">
              <a:lnSpc>
                <a:spcPct val="120000"/>
              </a:lnSpc>
              <a:buNone/>
            </a:pPr>
            <a:endParaRPr lang="fa-IR" sz="2800" dirty="0"/>
          </a:p>
          <a:p>
            <a:pPr marL="0" indent="0">
              <a:lnSpc>
                <a:spcPct val="120000"/>
              </a:lnSpc>
              <a:buNone/>
            </a:pPr>
            <a:r>
              <a:rPr lang="fa-IR" sz="2800" dirty="0"/>
              <a:t>این </a:t>
            </a:r>
            <a:r>
              <a:rPr lang="fa-IR" sz="2800" dirty="0" smtClean="0"/>
              <a:t>تمرین </a:t>
            </a:r>
            <a:r>
              <a:rPr lang="fa-IR" sz="2800" dirty="0"/>
              <a:t>را می توانید در هر موقعیتی انجام دهید به شرطی که رو به روی هم باشید و به اندازه کافی راحت باشید تا بتوانید تماس چشمی خود را حفظ کنید.</a:t>
            </a:r>
          </a:p>
          <a:p>
            <a:pPr marL="0" indent="0">
              <a:lnSpc>
                <a:spcPct val="120000"/>
              </a:lnSpc>
              <a:buNone/>
            </a:pPr>
            <a:endParaRPr lang="fa-IR" sz="2800" dirty="0"/>
          </a:p>
          <a:p>
            <a:pPr marL="0" indent="0">
              <a:lnSpc>
                <a:spcPct val="120000"/>
              </a:lnSpc>
              <a:buNone/>
            </a:pPr>
            <a:r>
              <a:rPr lang="fa-IR" sz="2800" dirty="0"/>
              <a:t>سوالاتی که باید بعد از تمرین به آنها پاسخ دهید: </a:t>
            </a:r>
            <a:endParaRPr lang="fa-IR" sz="2800" dirty="0" smtClean="0"/>
          </a:p>
          <a:p>
            <a:pPr marL="0" indent="0">
              <a:lnSpc>
                <a:spcPct val="120000"/>
              </a:lnSpc>
              <a:buNone/>
            </a:pPr>
            <a:r>
              <a:rPr lang="fa-IR" sz="2800" dirty="0" smtClean="0"/>
              <a:t>این تمرین برای هر </a:t>
            </a:r>
            <a:r>
              <a:rPr lang="fa-IR" sz="2800" dirty="0"/>
              <a:t>یک از شما چگونه بود؟ چه افکار و احساساتی به وجود آمد؟ بار دوم یا سوم که این کار را کردی چه حسی داشت؟</a:t>
            </a:r>
          </a:p>
          <a:p>
            <a:pPr marL="0" indent="0">
              <a:lnSpc>
                <a:spcPct val="120000"/>
              </a:lnSpc>
              <a:buNone/>
            </a:pPr>
            <a:endParaRPr lang="fa-IR" sz="2800" dirty="0"/>
          </a:p>
          <a:p>
            <a:pPr marL="0" indent="0">
              <a:lnSpc>
                <a:spcPct val="120000"/>
              </a:lnSpc>
              <a:buNone/>
            </a:pPr>
            <a:r>
              <a:rPr lang="fa-IR" sz="2800" dirty="0"/>
              <a:t>این تمرین را تکرار کنید تا حداقل دو دقیقه در نگاه کردن به چشم دیگران احساس راحتی </a:t>
            </a:r>
            <a:r>
              <a:rPr lang="fa-IR" sz="2800" dirty="0" smtClean="0"/>
              <a:t>کنید.</a:t>
            </a:r>
            <a:endParaRPr lang="fa-IR" dirty="0"/>
          </a:p>
        </p:txBody>
      </p:sp>
    </p:spTree>
    <p:extLst>
      <p:ext uri="{BB962C8B-B14F-4D97-AF65-F5344CB8AC3E}">
        <p14:creationId xmlns:p14="http://schemas.microsoft.com/office/powerpoint/2010/main" val="10513386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1556792"/>
            <a:ext cx="7239000" cy="4824536"/>
          </a:xfrm>
        </p:spPr>
        <p:txBody>
          <a:bodyPr>
            <a:normAutofit fontScale="85000" lnSpcReduction="20000"/>
          </a:bodyPr>
          <a:lstStyle/>
          <a:p>
            <a:pPr marL="0" indent="0">
              <a:buNone/>
            </a:pPr>
            <a:endParaRPr lang="fa-IR" dirty="0"/>
          </a:p>
          <a:p>
            <a:pPr marL="514350" indent="-514350">
              <a:buAutoNum type="arabicPeriod"/>
            </a:pPr>
            <a:r>
              <a:rPr lang="fa-IR" dirty="0" smtClean="0"/>
              <a:t>در </a:t>
            </a:r>
            <a:r>
              <a:rPr lang="fa-IR" dirty="0"/>
              <a:t>وضعیتی دراز بکشید که یکی از شما بتواند سر خود را در برابر سینه شریک زندگی خود قرار دهد و دیگری بتواند آنها را در آغوش خود نگه دارد. </a:t>
            </a:r>
            <a:r>
              <a:rPr lang="fa-IR" dirty="0" smtClean="0"/>
              <a:t>از </a:t>
            </a:r>
            <a:r>
              <a:rPr lang="fa-IR" dirty="0"/>
              <a:t>گردن و هر قسمت دیگری که به بالش یا کوسن احتیاج دارد پشتیبانی کنید. </a:t>
            </a:r>
          </a:p>
          <a:p>
            <a:pPr marL="0" indent="0">
              <a:buNone/>
            </a:pPr>
            <a:endParaRPr lang="fa-IR" dirty="0"/>
          </a:p>
          <a:p>
            <a:pPr marL="0" indent="0">
              <a:buNone/>
            </a:pPr>
            <a:r>
              <a:rPr lang="fa-IR" dirty="0"/>
              <a:t>2. </a:t>
            </a:r>
            <a:r>
              <a:rPr lang="fa-IR" dirty="0" smtClean="0"/>
              <a:t>اگر شما سرتان روی سینه همسرتان است فقط </a:t>
            </a:r>
            <a:r>
              <a:rPr lang="fa-IR" dirty="0"/>
              <a:t>یک کار </a:t>
            </a:r>
            <a:r>
              <a:rPr lang="fa-IR" dirty="0" smtClean="0"/>
              <a:t>باید انجام دهید  </a:t>
            </a:r>
            <a:r>
              <a:rPr lang="fa-IR" dirty="0"/>
              <a:t>و آن این است که در آغوش </a:t>
            </a:r>
            <a:r>
              <a:rPr lang="fa-IR" dirty="0" smtClean="0"/>
              <a:t>همسرتان آرام بگیرید </a:t>
            </a:r>
            <a:r>
              <a:rPr lang="fa-IR" dirty="0"/>
              <a:t>و آغوش دوست </a:t>
            </a:r>
            <a:r>
              <a:rPr lang="fa-IR" dirty="0" smtClean="0"/>
              <a:t>داشتنی اش را  احساس کنید</a:t>
            </a:r>
            <a:r>
              <a:rPr lang="fa-IR" dirty="0"/>
              <a:t>.</a:t>
            </a:r>
          </a:p>
          <a:p>
            <a:pPr marL="0" indent="0">
              <a:buNone/>
            </a:pPr>
            <a:endParaRPr lang="fa-IR" dirty="0"/>
          </a:p>
          <a:p>
            <a:pPr marL="0" indent="0">
              <a:buNone/>
            </a:pPr>
            <a:r>
              <a:rPr lang="fa-IR" dirty="0"/>
              <a:t>3- </a:t>
            </a:r>
            <a:r>
              <a:rPr lang="fa-IR" dirty="0" smtClean="0"/>
              <a:t>همسر </a:t>
            </a:r>
            <a:r>
              <a:rPr lang="fa-IR" dirty="0"/>
              <a:t>وظیفه دارد </a:t>
            </a:r>
            <a:r>
              <a:rPr lang="fa-IR" dirty="0" smtClean="0"/>
              <a:t>باشما که </a:t>
            </a:r>
            <a:r>
              <a:rPr lang="fa-IR" dirty="0"/>
              <a:t>در </a:t>
            </a:r>
            <a:r>
              <a:rPr lang="fa-IR" dirty="0" smtClean="0"/>
              <a:t>آغوشش هستید به </a:t>
            </a:r>
            <a:r>
              <a:rPr lang="fa-IR" dirty="0"/>
              <a:t>موقع نفس بکشد. نفس را می توان از طریق بالا و پایین آمدن در مناطقی مانند شکم و سینه </a:t>
            </a:r>
            <a:r>
              <a:rPr lang="fa-IR" dirty="0" smtClean="0"/>
              <a:t>راحس </a:t>
            </a:r>
            <a:r>
              <a:rPr lang="fa-IR" dirty="0"/>
              <a:t>کرد. اگر احساس می کنید که ضربان تنفس شریک زندگی خود هنگام نگه داشتن آن سخت است ، پس می توانید به راحتی از شریک زندگی خود بخواهید که صدای تنفسی را بیرون دهد. این لازم نیست که صدای آه بزرگ یا چیزی شبیه به آن باشد. با کمی باز کردن دهان و اجازه دادن به </a:t>
            </a:r>
            <a:r>
              <a:rPr lang="fa-IR" dirty="0" smtClean="0"/>
              <a:t>خروج هوا هنگام </a:t>
            </a:r>
            <a:r>
              <a:rPr lang="fa-IR" dirty="0"/>
              <a:t>عبور هوا از لب ، می توان نفس راحتی را بیرون داد.</a:t>
            </a:r>
          </a:p>
        </p:txBody>
      </p:sp>
      <p:sp>
        <p:nvSpPr>
          <p:cNvPr id="4" name="Title 3"/>
          <p:cNvSpPr>
            <a:spLocks noGrp="1"/>
          </p:cNvSpPr>
          <p:nvPr>
            <p:ph type="title"/>
          </p:nvPr>
        </p:nvSpPr>
        <p:spPr>
          <a:xfrm>
            <a:off x="1793289" y="332656"/>
            <a:ext cx="6512511" cy="864096"/>
          </a:xfrm>
        </p:spPr>
        <p:txBody>
          <a:bodyPr/>
          <a:lstStyle/>
          <a:p>
            <a:pPr marL="0" indent="0" algn="ctr">
              <a:buNone/>
            </a:pPr>
            <a:r>
              <a:rPr lang="fa-IR" sz="4000" dirty="0" smtClean="0"/>
              <a:t>تمرین تنفس در کنار همسر </a:t>
            </a:r>
            <a:endParaRPr lang="fa-IR" sz="4000" dirty="0"/>
          </a:p>
        </p:txBody>
      </p:sp>
    </p:spTree>
    <p:extLst>
      <p:ext uri="{BB962C8B-B14F-4D97-AF65-F5344CB8AC3E}">
        <p14:creationId xmlns:p14="http://schemas.microsoft.com/office/powerpoint/2010/main" val="9630664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404664"/>
            <a:ext cx="6512511" cy="1008112"/>
          </a:xfrm>
        </p:spPr>
        <p:txBody>
          <a:bodyPr/>
          <a:lstStyle/>
          <a:p>
            <a:pPr marL="0" indent="0" algn="ctr">
              <a:buNone/>
            </a:pPr>
            <a:r>
              <a:rPr lang="fa-IR" dirty="0" smtClean="0"/>
              <a:t>لمس کردن </a:t>
            </a:r>
            <a:endParaRPr lang="fa-IR" dirty="0"/>
          </a:p>
        </p:txBody>
      </p:sp>
      <p:sp>
        <p:nvSpPr>
          <p:cNvPr id="3" name="Content Placeholder 2"/>
          <p:cNvSpPr>
            <a:spLocks noGrp="1"/>
          </p:cNvSpPr>
          <p:nvPr>
            <p:ph sz="quarter" idx="13"/>
          </p:nvPr>
        </p:nvSpPr>
        <p:spPr>
          <a:xfrm>
            <a:off x="1143000" y="1772816"/>
            <a:ext cx="6400800" cy="3384376"/>
          </a:xfrm>
        </p:spPr>
        <p:txBody>
          <a:bodyPr>
            <a:normAutofit fontScale="77500" lnSpcReduction="20000"/>
          </a:bodyPr>
          <a:lstStyle/>
          <a:p>
            <a:pPr marL="0" indent="0">
              <a:buNone/>
            </a:pPr>
            <a:r>
              <a:rPr lang="fa-IR" dirty="0"/>
              <a:t>مرحله ی </a:t>
            </a:r>
            <a:r>
              <a:rPr lang="fa-IR" dirty="0" smtClean="0"/>
              <a:t>1</a:t>
            </a:r>
            <a:endParaRPr lang="fa-IR" dirty="0"/>
          </a:p>
          <a:p>
            <a:pPr marL="0" indent="0">
              <a:buNone/>
            </a:pPr>
            <a:endParaRPr lang="fa-IR" dirty="0"/>
          </a:p>
          <a:p>
            <a:pPr marL="0" indent="0">
              <a:buNone/>
            </a:pPr>
            <a:r>
              <a:rPr lang="fa-IR" dirty="0"/>
              <a:t>در مرحله یک ، به نوبت بدن یکدیگر را لمس می کنید </a:t>
            </a:r>
            <a:r>
              <a:rPr lang="fa-IR" dirty="0" smtClean="0"/>
              <a:t>، </a:t>
            </a:r>
            <a:r>
              <a:rPr lang="fa-IR" dirty="0"/>
              <a:t>هرجایی به جز سینه ها و نواحی دستگاه تناسلی</a:t>
            </a:r>
            <a:r>
              <a:rPr lang="fa-IR" dirty="0" smtClean="0"/>
              <a:t>.</a:t>
            </a:r>
          </a:p>
          <a:p>
            <a:pPr marL="0" indent="0">
              <a:buNone/>
            </a:pPr>
            <a:r>
              <a:rPr lang="fa-IR" dirty="0" smtClean="0"/>
              <a:t> هر کدام از شما حدود 10 دقیقه بدن طرف مقابل را به آرامس لمس کند.</a:t>
            </a:r>
          </a:p>
          <a:p>
            <a:pPr marL="0" indent="0">
              <a:buNone/>
            </a:pPr>
            <a:r>
              <a:rPr lang="fa-IR" dirty="0" smtClean="0"/>
              <a:t>ساکت باشید </a:t>
            </a:r>
            <a:r>
              <a:rPr lang="fa-IR" dirty="0"/>
              <a:t>و به راحتی مراقب </a:t>
            </a:r>
            <a:r>
              <a:rPr lang="fa-IR" dirty="0" smtClean="0"/>
              <a:t>تجربه </a:t>
            </a:r>
            <a:r>
              <a:rPr lang="fa-IR" dirty="0"/>
              <a:t>لمس یا لمس بدون هیچ برنامه جنسی باشید</a:t>
            </a:r>
            <a:r>
              <a:rPr lang="fa-IR" dirty="0" smtClean="0"/>
              <a:t>.</a:t>
            </a:r>
          </a:p>
          <a:p>
            <a:pPr marL="0" indent="0">
              <a:buNone/>
            </a:pPr>
            <a:r>
              <a:rPr lang="fa-IR" dirty="0" smtClean="0"/>
              <a:t> </a:t>
            </a:r>
            <a:r>
              <a:rPr lang="fa-IR" dirty="0"/>
              <a:t>در صورت بروز تحریک ، رابطه جنسی انجام ندهید. </a:t>
            </a:r>
            <a:endParaRPr lang="fa-IR" dirty="0" smtClean="0"/>
          </a:p>
          <a:p>
            <a:pPr marL="0" indent="0">
              <a:buNone/>
            </a:pPr>
            <a:r>
              <a:rPr lang="fa-IR" dirty="0" smtClean="0"/>
              <a:t>تمرکز </a:t>
            </a:r>
            <a:r>
              <a:rPr lang="fa-IR" dirty="0"/>
              <a:t>بر این است که با این لمس غیر جنسی و نفسانی همراه باشید. </a:t>
            </a:r>
            <a:endParaRPr lang="fa-IR" dirty="0" smtClean="0"/>
          </a:p>
          <a:p>
            <a:pPr marL="0" indent="0">
              <a:buNone/>
            </a:pPr>
            <a:r>
              <a:rPr lang="fa-IR" dirty="0" smtClean="0"/>
              <a:t>در </a:t>
            </a:r>
            <a:r>
              <a:rPr lang="fa-IR" dirty="0"/>
              <a:t>این مرحله ، بوسیدن نیز </a:t>
            </a:r>
            <a:r>
              <a:rPr lang="fa-IR" dirty="0" smtClean="0"/>
              <a:t>نباید صورت بگیرد.</a:t>
            </a:r>
            <a:endParaRPr lang="fa-IR" dirty="0"/>
          </a:p>
          <a:p>
            <a:pPr marL="0" indent="0">
              <a:buNone/>
            </a:pPr>
            <a:endParaRPr lang="fa-IR" dirty="0"/>
          </a:p>
        </p:txBody>
      </p:sp>
    </p:spTree>
    <p:extLst>
      <p:ext uri="{BB962C8B-B14F-4D97-AF65-F5344CB8AC3E}">
        <p14:creationId xmlns:p14="http://schemas.microsoft.com/office/powerpoint/2010/main" val="15355952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sz="quarter" idx="13"/>
          </p:nvPr>
        </p:nvSpPr>
        <p:spPr>
          <a:xfrm>
            <a:off x="457200" y="1052513"/>
            <a:ext cx="7239000" cy="5403850"/>
          </a:xfrm>
        </p:spPr>
        <p:txBody>
          <a:bodyPr>
            <a:normAutofit fontScale="92500" lnSpcReduction="10000"/>
          </a:bodyPr>
          <a:lstStyle/>
          <a:p>
            <a:pPr marL="0" indent="0">
              <a:buNone/>
            </a:pPr>
            <a:r>
              <a:rPr lang="fa-IR" dirty="0" smtClean="0"/>
              <a:t>مرحله 2</a:t>
            </a:r>
            <a:endParaRPr lang="fa-IR" dirty="0"/>
          </a:p>
          <a:p>
            <a:pPr marL="0" indent="0">
              <a:buNone/>
            </a:pPr>
            <a:endParaRPr lang="fa-IR" dirty="0"/>
          </a:p>
          <a:p>
            <a:pPr marL="0" indent="0">
              <a:buNone/>
            </a:pPr>
            <a:r>
              <a:rPr lang="fa-IR" dirty="0" smtClean="0"/>
              <a:t>این </a:t>
            </a:r>
            <a:r>
              <a:rPr lang="fa-IR" dirty="0"/>
              <a:t>بار مناطقی که می توان لمس کرد شامل سینه ها و اندام های تناسلی است</a:t>
            </a:r>
            <a:r>
              <a:rPr lang="fa-IR" dirty="0" smtClean="0"/>
              <a:t>.</a:t>
            </a:r>
          </a:p>
          <a:p>
            <a:pPr marL="0" indent="0">
              <a:buNone/>
            </a:pPr>
            <a:r>
              <a:rPr lang="fa-IR" dirty="0" smtClean="0"/>
              <a:t> </a:t>
            </a:r>
            <a:r>
              <a:rPr lang="fa-IR" dirty="0"/>
              <a:t>بوسیدن نیز </a:t>
            </a:r>
            <a:r>
              <a:rPr lang="fa-IR" dirty="0" smtClean="0"/>
              <a:t>دراین </a:t>
            </a:r>
            <a:r>
              <a:rPr lang="fa-IR" dirty="0"/>
              <a:t>مرحله مجاز است. با این حال ، این مناطق برای تبدیل شدن به مرکز اصلی لمس نیستند و همچنین نباید تلاشی برای تحریک شریک زندگی </a:t>
            </a:r>
            <a:r>
              <a:rPr lang="fa-IR" dirty="0" smtClean="0"/>
              <a:t>تان داشته باشید .</a:t>
            </a:r>
          </a:p>
          <a:p>
            <a:pPr marL="0" indent="0">
              <a:buNone/>
            </a:pPr>
            <a:r>
              <a:rPr lang="fa-IR" dirty="0" smtClean="0"/>
              <a:t>هدف </a:t>
            </a:r>
            <a:r>
              <a:rPr lang="fa-IR" dirty="0"/>
              <a:t>از </a:t>
            </a:r>
            <a:r>
              <a:rPr lang="fa-IR" dirty="0" smtClean="0"/>
              <a:t>لمس، </a:t>
            </a:r>
            <a:r>
              <a:rPr lang="fa-IR" dirty="0"/>
              <a:t>آگاهی از احساسات جسمی </a:t>
            </a:r>
            <a:r>
              <a:rPr lang="fa-IR" dirty="0" smtClean="0"/>
              <a:t>است. </a:t>
            </a:r>
            <a:r>
              <a:rPr lang="fa-IR" dirty="0"/>
              <a:t>مقاربت و ارگاسم هر دو در این مرحله </a:t>
            </a:r>
            <a:r>
              <a:rPr lang="fa-IR" dirty="0" smtClean="0"/>
              <a:t>ممنوع است ، </a:t>
            </a:r>
            <a:r>
              <a:rPr lang="fa-IR" dirty="0"/>
              <a:t>حتی اگر یکی یا هر دوی شما بخواهید.</a:t>
            </a:r>
          </a:p>
          <a:p>
            <a:pPr marL="0" indent="0">
              <a:buNone/>
            </a:pPr>
            <a:endParaRPr lang="fa-IR" dirty="0"/>
          </a:p>
          <a:p>
            <a:pPr marL="0" indent="0">
              <a:buNone/>
            </a:pPr>
            <a:r>
              <a:rPr lang="fa-IR" dirty="0"/>
              <a:t>یکی دیگر از موارد اضافه شده در این مرحله ارتباط بی کلام واضح از طریق شخصی است که لمس می شود و دست خود را در بالای دست لمس قرار می دهد و زمانی که می خواهد فشار ، سرعت یا تغییر در ناحیه بدن کم یا زیاد شود ، ابراز می شود</a:t>
            </a:r>
            <a:r>
              <a:rPr lang="fa-IR" dirty="0" smtClean="0"/>
              <a:t>.</a:t>
            </a:r>
          </a:p>
          <a:p>
            <a:pPr marL="0" indent="0">
              <a:buNone/>
            </a:pPr>
            <a:r>
              <a:rPr lang="fa-IR" dirty="0" smtClean="0"/>
              <a:t> </a:t>
            </a:r>
          </a:p>
          <a:p>
            <a:pPr marL="0" indent="0">
              <a:buNone/>
            </a:pPr>
            <a:endParaRPr lang="fa-IR" dirty="0"/>
          </a:p>
        </p:txBody>
      </p:sp>
    </p:spTree>
    <p:extLst>
      <p:ext uri="{BB962C8B-B14F-4D97-AF65-F5344CB8AC3E}">
        <p14:creationId xmlns:p14="http://schemas.microsoft.com/office/powerpoint/2010/main" val="1783386056"/>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1623</Words>
  <Application>Microsoft Office PowerPoint</Application>
  <PresentationFormat>On-screen Show (4:3)</PresentationFormat>
  <Paragraphs>103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Slipstream</vt:lpstr>
      <vt:lpstr>جلسه دوم </vt:lpstr>
      <vt:lpstr>PowerPoint Presentation</vt:lpstr>
      <vt:lpstr>PowerPoint Presentation</vt:lpstr>
      <vt:lpstr>مرحله 1 توسط شوهر </vt:lpstr>
      <vt:lpstr>PowerPoint Presentation</vt:lpstr>
      <vt:lpstr>PowerPoint Presentation</vt:lpstr>
      <vt:lpstr>تمرین تنفس در کنار همسر </vt:lpstr>
      <vt:lpstr>لمس کردن </vt:lpstr>
      <vt:lpstr>PowerPoint Presentation</vt:lpstr>
      <vt:lpstr>PowerPoint Presentation</vt:lpstr>
      <vt:lpstr>PowerPoint Presentation</vt:lpstr>
      <vt:lpstr>PowerPoint Presentation</vt:lpstr>
      <vt:lpstr>مرحله 2</vt:lpstr>
      <vt:lpstr>مرحله آخر – کلاهک  glance) )</vt:lpstr>
      <vt:lpstr>نکات کلیدی برای ایجاد تحریک جنسی </vt:lpstr>
      <vt:lpstr>PowerPoint Presentation</vt:lpstr>
      <vt:lpstr>پوزیشن های مناسب رابطه جنسی برای افراد با اختلال واژینیسموس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جلسه دوم</dc:title>
  <dc:creator>مریم</dc:creator>
  <cp:lastModifiedBy>مریم</cp:lastModifiedBy>
  <cp:revision>2</cp:revision>
  <dcterms:created xsi:type="dcterms:W3CDTF">2020-09-30T10:45:37Z</dcterms:created>
  <dcterms:modified xsi:type="dcterms:W3CDTF">2020-09-30T10:55:57Z</dcterms:modified>
</cp:coreProperties>
</file>