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340" r:id="rId2"/>
    <p:sldId id="293" r:id="rId3"/>
    <p:sldId id="294" r:id="rId4"/>
    <p:sldId id="280" r:id="rId5"/>
    <p:sldId id="281" r:id="rId6"/>
    <p:sldId id="297" r:id="rId7"/>
    <p:sldId id="298" r:id="rId8"/>
    <p:sldId id="299" r:id="rId9"/>
    <p:sldId id="300" r:id="rId10"/>
    <p:sldId id="301" r:id="rId11"/>
    <p:sldId id="303" r:id="rId12"/>
    <p:sldId id="304" r:id="rId13"/>
    <p:sldId id="305" r:id="rId14"/>
    <p:sldId id="306" r:id="rId15"/>
    <p:sldId id="341" r:id="rId16"/>
    <p:sldId id="308" r:id="rId17"/>
    <p:sldId id="309" r:id="rId18"/>
    <p:sldId id="310" r:id="rId19"/>
    <p:sldId id="311" r:id="rId20"/>
    <p:sldId id="312" r:id="rId21"/>
    <p:sldId id="313" r:id="rId22"/>
    <p:sldId id="315" r:id="rId23"/>
    <p:sldId id="282" r:id="rId24"/>
    <p:sldId id="283" r:id="rId25"/>
    <p:sldId id="284" r:id="rId26"/>
    <p:sldId id="261" r:id="rId27"/>
    <p:sldId id="258" r:id="rId28"/>
    <p:sldId id="259" r:id="rId29"/>
    <p:sldId id="260" r:id="rId30"/>
    <p:sldId id="262" r:id="rId31"/>
    <p:sldId id="263" r:id="rId3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366" autoAdjust="0"/>
    <p:restoredTop sz="94660"/>
  </p:normalViewPr>
  <p:slideViewPr>
    <p:cSldViewPr>
      <p:cViewPr varScale="1">
        <p:scale>
          <a:sx n="71" d="100"/>
          <a:sy n="71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4DD1FE-79D2-4916-ADB9-4CDE09D78636}" type="datetimeFigureOut">
              <a:rPr lang="fa-IR" smtClean="0"/>
              <a:t>02/24/1442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9544C8-C29B-4E6E-8317-2A34D76A822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836712"/>
            <a:ext cx="5093564" cy="4104456"/>
          </a:xfrm>
        </p:spPr>
        <p:txBody>
          <a:bodyPr>
            <a:noAutofit/>
          </a:bodyPr>
          <a:lstStyle/>
          <a:p>
            <a:pPr algn="ctr"/>
            <a:r>
              <a:rPr lang="fa-IR" sz="5400" dirty="0" smtClean="0"/>
              <a:t>آشنایی با </a:t>
            </a:r>
            <a:r>
              <a:rPr lang="fa-IR" sz="5400" dirty="0" smtClean="0"/>
              <a:t>واژینیسموس ،علائم </a:t>
            </a:r>
            <a:r>
              <a:rPr lang="fa-IR" sz="5400" dirty="0" smtClean="0"/>
              <a:t>و </a:t>
            </a:r>
            <a:r>
              <a:rPr lang="fa-IR" sz="5400" dirty="0" smtClean="0"/>
              <a:t>ویژه گی </a:t>
            </a:r>
            <a:r>
              <a:rPr lang="fa-IR" sz="5400" dirty="0" smtClean="0"/>
              <a:t>ها 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374042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voice</a:t>
            </a:r>
            <a:endParaRPr lang="fa-IR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7239000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فایل صوتی واژینیسموس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8358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368152"/>
          </a:xfrm>
        </p:spPr>
        <p:txBody>
          <a:bodyPr>
            <a:normAutofit/>
          </a:bodyPr>
          <a:lstStyle/>
          <a:p>
            <a:pPr algn="ctr"/>
            <a:r>
              <a:rPr lang="fa-IR" sz="2200" dirty="0" smtClean="0"/>
              <a:t>مزایای جسمی – روحی داشتن رابطه جنسی</a:t>
            </a:r>
            <a:br>
              <a:rPr lang="fa-IR" sz="2200" dirty="0" smtClean="0"/>
            </a:br>
            <a:r>
              <a:rPr lang="fa-IR" sz="2200" dirty="0" smtClean="0"/>
              <a:t>این رابطه را از خودتان محروم نکنید 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a-IR" b="1" dirty="0">
                <a:solidFill>
                  <a:srgbClr val="FF0000"/>
                </a:solidFill>
              </a:rPr>
              <a:t>استرس </a:t>
            </a:r>
            <a:r>
              <a:rPr lang="fa-IR" b="1" dirty="0" smtClean="0">
                <a:solidFill>
                  <a:srgbClr val="FF0000"/>
                </a:solidFill>
              </a:rPr>
              <a:t>کمتر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لذت </a:t>
            </a:r>
            <a:r>
              <a:rPr lang="fa-IR" dirty="0"/>
              <a:t>بردن از رابطه جنسی فواید زیادی برای سلامتی دارد ، از جمله کاهش استرس. </a:t>
            </a:r>
            <a:r>
              <a:rPr lang="fa-IR" dirty="0" smtClean="0"/>
              <a:t>داشتن </a:t>
            </a:r>
            <a:r>
              <a:rPr lang="fa-IR" dirty="0"/>
              <a:t>رابطه جنسی احساس اضطراب ، خشونت ، خصومت و استرس را کاهش می دهد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رابطه جنسی همچنین در ایجاد احساس عمومی بهزیستی نقش دارد.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/>
          </a:p>
          <a:p>
            <a:pPr marL="0" indent="0">
              <a:lnSpc>
                <a:spcPct val="120000"/>
              </a:lnSpc>
              <a:buNone/>
            </a:pPr>
            <a:r>
              <a:rPr lang="fa-IR" b="1" dirty="0">
                <a:solidFill>
                  <a:srgbClr val="FF0000"/>
                </a:solidFill>
              </a:rPr>
              <a:t>بیشتر زندگی </a:t>
            </a:r>
            <a:r>
              <a:rPr lang="fa-IR" b="1" dirty="0" smtClean="0">
                <a:solidFill>
                  <a:srgbClr val="FF0000"/>
                </a:solidFill>
              </a:rPr>
              <a:t>کنید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لذت یک زن از رابطه جنسی </a:t>
            </a:r>
            <a:r>
              <a:rPr lang="fa-IR" dirty="0" smtClean="0"/>
              <a:t>با </a:t>
            </a:r>
            <a:r>
              <a:rPr lang="fa-IR" dirty="0"/>
              <a:t>زندگی طولانی تر همراه </a:t>
            </a:r>
            <a:r>
              <a:rPr lang="fa-IR" dirty="0" smtClean="0"/>
              <a:t>است.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 smtClean="0"/>
          </a:p>
          <a:p>
            <a:pPr marL="0" indent="0">
              <a:lnSpc>
                <a:spcPct val="120000"/>
              </a:lnSpc>
              <a:buNone/>
            </a:pPr>
            <a:endParaRPr lang="fa-IR" dirty="0"/>
          </a:p>
          <a:p>
            <a:pPr marL="0" indent="0">
              <a:lnSpc>
                <a:spcPct val="120000"/>
              </a:lnSpc>
              <a:buNone/>
            </a:pPr>
            <a:r>
              <a:rPr lang="fa-IR" b="1" dirty="0">
                <a:solidFill>
                  <a:srgbClr val="FF0000"/>
                </a:solidFill>
              </a:rPr>
              <a:t>به زنده نگه داشتن رابطه خود کمک </a:t>
            </a:r>
            <a:r>
              <a:rPr lang="fa-IR" b="1" dirty="0" smtClean="0">
                <a:solidFill>
                  <a:srgbClr val="FF0000"/>
                </a:solidFill>
              </a:rPr>
              <a:t>کنید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داشتن رابطه جنسی به همسرتان امکان می دهد شما را در یکی از آسیب پذیرترین حالتها تجربه کند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عشق ورزیدن باعث ایجاد احساس صمیمیت ، نزدیکی ، مراقبت و بازیگوشی از راه های منحصر به فردی می شود که سایر فعالیت ها نمی توانند به آن برسند. </a:t>
            </a:r>
            <a:endParaRPr lang="fa-I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وقت </a:t>
            </a:r>
            <a:r>
              <a:rPr lang="fa-IR" dirty="0"/>
              <a:t>گذاشتن </a:t>
            </a:r>
            <a:r>
              <a:rPr lang="fa-IR" dirty="0" smtClean="0"/>
              <a:t> به </a:t>
            </a:r>
            <a:r>
              <a:rPr lang="fa-IR" dirty="0"/>
              <a:t>روشی صمیمی و دوست داشتنی به رابطه کمک می کند و تا سنین پیری پیوند محکم ارتباطی باقی بماند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604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765175"/>
            <a:ext cx="7239000" cy="56911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a-IR" b="1" dirty="0">
                <a:solidFill>
                  <a:srgbClr val="FF0000"/>
                </a:solidFill>
              </a:rPr>
              <a:t>تسکین </a:t>
            </a:r>
            <a:r>
              <a:rPr lang="fa-IR" b="1" dirty="0" smtClean="0">
                <a:solidFill>
                  <a:srgbClr val="FF0000"/>
                </a:solidFill>
              </a:rPr>
              <a:t>درد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تحریک </a:t>
            </a:r>
            <a:r>
              <a:rPr lang="fa-IR" dirty="0"/>
              <a:t>واژن </a:t>
            </a:r>
            <a:r>
              <a:rPr lang="fa-IR" dirty="0" smtClean="0"/>
              <a:t>(فقط </a:t>
            </a:r>
            <a:r>
              <a:rPr lang="fa-IR" dirty="0"/>
              <a:t>تحریک کلیتورال) تسکین درد قابل توجهی را ایجاد می کند. بنابراین اگر واقعاً سردرد دارید </a:t>
            </a:r>
            <a:r>
              <a:rPr lang="fa-IR" dirty="0" smtClean="0"/>
              <a:t>در </a:t>
            </a:r>
            <a:r>
              <a:rPr lang="fa-IR" dirty="0"/>
              <a:t>واقع باید رابطه جنسی برقرار </a:t>
            </a:r>
            <a:r>
              <a:rPr lang="fa-IR" dirty="0" smtClean="0"/>
              <a:t>کنید.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r>
              <a:rPr lang="fa-IR" dirty="0"/>
              <a:t>زیرا این امر به شما کمک می کند تا سردردتان را تسکین دهید. البته مگر اینکه داروی ضد درد را ترجیح دهید.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b="1" dirty="0">
                <a:solidFill>
                  <a:srgbClr val="FF0000"/>
                </a:solidFill>
              </a:rPr>
              <a:t>تناسب اندام داشته </a:t>
            </a:r>
            <a:r>
              <a:rPr lang="fa-IR" b="1" dirty="0" smtClean="0">
                <a:solidFill>
                  <a:srgbClr val="FF0000"/>
                </a:solidFill>
              </a:rPr>
              <a:t>باشید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r>
              <a:rPr lang="fa-IR" dirty="0"/>
              <a:t>در حین رابطه جنسی ، بسته به موقعیت و فعالیت ، ضربان قلب و تنفس شما افزایش می یابد ، شما در حال حرکت </a:t>
            </a:r>
            <a:r>
              <a:rPr lang="fa-IR" dirty="0" smtClean="0"/>
              <a:t>وبا </a:t>
            </a:r>
            <a:r>
              <a:rPr lang="fa-IR" dirty="0"/>
              <a:t>استفاده از عضلات بازوها ، پاها ، </a:t>
            </a:r>
            <a:r>
              <a:rPr lang="fa-IR" dirty="0" smtClean="0"/>
              <a:t>لب، </a:t>
            </a:r>
            <a:r>
              <a:rPr lang="fa-IR" dirty="0"/>
              <a:t>کمر و شکم و همه اینها برای سوزاندن کالری ترکیب می شوند </a:t>
            </a:r>
            <a:r>
              <a:rPr lang="fa-IR" dirty="0" smtClean="0"/>
              <a:t>.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r>
              <a:rPr lang="fa-IR" dirty="0"/>
              <a:t>باعث تقویت بدن می شوند متابولیسم ، به رشد </a:t>
            </a:r>
            <a:r>
              <a:rPr lang="fa-IR" dirty="0" smtClean="0"/>
              <a:t>عضلانی </a:t>
            </a:r>
            <a:r>
              <a:rPr lang="fa-IR" dirty="0"/>
              <a:t>و همچنین بهبود سطح کلی تناسب اندام کمک می کند.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b="1" dirty="0">
                <a:solidFill>
                  <a:srgbClr val="FF0000"/>
                </a:solidFill>
              </a:rPr>
              <a:t>ضد افسردگی </a:t>
            </a:r>
            <a:r>
              <a:rPr lang="fa-IR" b="1" dirty="0" smtClean="0">
                <a:solidFill>
                  <a:srgbClr val="FF0000"/>
                </a:solidFill>
              </a:rPr>
              <a:t>طبیعی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r>
              <a:rPr lang="fa-IR" dirty="0"/>
              <a:t>رابطه جنسی به ما کمک می کند احساس خوشبختی کنیم </a:t>
            </a:r>
            <a:r>
              <a:rPr lang="fa-IR" dirty="0" smtClean="0"/>
              <a:t>مانند </a:t>
            </a:r>
            <a:r>
              <a:rPr lang="fa-IR" dirty="0"/>
              <a:t>یک ضد افسردگی در بدن ما عمل می کند.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58611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7239000" cy="484632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fa-IR" dirty="0"/>
          </a:p>
          <a:p>
            <a:pPr marL="0" indent="0">
              <a:lnSpc>
                <a:spcPct val="120000"/>
              </a:lnSpc>
              <a:buNone/>
            </a:pPr>
            <a:r>
              <a:rPr lang="fa-IR" b="1" dirty="0">
                <a:solidFill>
                  <a:srgbClr val="FF0000"/>
                </a:solidFill>
              </a:rPr>
              <a:t>افزایش </a:t>
            </a:r>
            <a:r>
              <a:rPr lang="fa-IR" b="1" dirty="0" smtClean="0">
                <a:solidFill>
                  <a:srgbClr val="FF0000"/>
                </a:solidFill>
              </a:rPr>
              <a:t>استروژن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بدن زنان در هنگام رابطه جنسی میزان بالاتری از استروژن را در خون آزاد می کند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از مزایای استروژن می توان به </a:t>
            </a:r>
            <a:r>
              <a:rPr lang="fa-IR" dirty="0" smtClean="0"/>
              <a:t>سلامت سیستم </a:t>
            </a:r>
            <a:r>
              <a:rPr lang="fa-IR" dirty="0"/>
              <a:t>قلبی عروقی سالم ، سطح کلسترول سالم ، افزایش تراکم استخوان و پوست لطیف اشاره کرد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علاوه بر این ، استروژن به انعطاف پذیری بافت های واژن کمک می کند و از بیماری های قلبی و پوکی استخوان محافظت می کند.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/>
          </a:p>
          <a:p>
            <a:pPr marL="0" indent="0">
              <a:lnSpc>
                <a:spcPct val="120000"/>
              </a:lnSpc>
              <a:buNone/>
            </a:pPr>
            <a:r>
              <a:rPr lang="fa-IR" b="1" dirty="0">
                <a:solidFill>
                  <a:srgbClr val="FF0000"/>
                </a:solidFill>
              </a:rPr>
              <a:t>از آن استفاده کنید یا آن را از دست </a:t>
            </a:r>
            <a:r>
              <a:rPr lang="fa-IR" b="1" dirty="0" smtClean="0">
                <a:solidFill>
                  <a:srgbClr val="FF0000"/>
                </a:solidFill>
              </a:rPr>
              <a:t>دهید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درست </a:t>
            </a:r>
            <a:r>
              <a:rPr lang="fa-IR" dirty="0"/>
              <a:t>مانند هر عضله ، با افزایش سن واژن زن دچار آتروفی می شود و اگر به مدت طولانی نفوذ نکند قابلیت ارتجاعی خود را از دست می دهد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البته ، این ممکن است برای کسی که علاقه مند به داشتن یک رابطه جنسی نافذ از هر نوع </a:t>
            </a:r>
            <a:r>
              <a:rPr lang="fa-IR" dirty="0" smtClean="0"/>
              <a:t>طبیعی </a:t>
            </a:r>
            <a:r>
              <a:rPr lang="fa-IR" dirty="0"/>
              <a:t>در آینده نیست ، مسئله ای </a:t>
            </a:r>
            <a:r>
              <a:rPr lang="fa-IR" dirty="0" smtClean="0"/>
              <a:t>بناشد </a:t>
            </a:r>
            <a:r>
              <a:rPr lang="fa-IR" dirty="0"/>
              <a:t>، اما اگر به آن علاقه دارید ، پس بدانید که </a:t>
            </a:r>
            <a:r>
              <a:rPr lang="fa-IR" dirty="0" smtClean="0"/>
              <a:t>داشتن رابطه جنسی و دخول عضلات واژن </a:t>
            </a:r>
            <a:r>
              <a:rPr lang="fa-IR" dirty="0"/>
              <a:t>شما را </a:t>
            </a:r>
            <a:r>
              <a:rPr lang="fa-IR" dirty="0" smtClean="0"/>
              <a:t>سالم نگه </a:t>
            </a:r>
            <a:r>
              <a:rPr lang="fa-IR" dirty="0"/>
              <a:t>می دارد 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44062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1080120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</a:rPr>
              <a:t>درک روند تحریک جنسی زنان</a:t>
            </a:r>
            <a:br>
              <a:rPr lang="fa-IR" sz="3600" dirty="0">
                <a:solidFill>
                  <a:srgbClr val="FF0000"/>
                </a:solidFill>
              </a:rPr>
            </a:br>
            <a:endParaRPr lang="fa-I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آموزش به طور کلی بخش مهمی از برنامه های درمانی با هدف بهبودی واژنیسموس است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این بدان معناست که مهم است که نه تنها در مورد خود واژینیسموس بلکه بدن زن و نحوه عملکرد تحریک جنسی آن یاد بگیریم و درک کنیم.</a:t>
            </a:r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دلایل زیادی وجود دارد که دانستن و درک مراحلی که بدن یک زن در طی تحریک جنسی طی می کند ، مفید است ، از نظر من یکی از اصلی ترین آنها این است که بتوانید در این مرحله "جایی که می خواهید" را در خود تشخیص </a:t>
            </a:r>
            <a:r>
              <a:rPr lang="fa-IR" dirty="0" smtClean="0"/>
              <a:t>دهید.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این شناخت باعث میشود تا در رابطه با همسرتان بیشتر لذت ببرید.</a:t>
            </a:r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پنج مرحله اصلی در روند تحریک زنان وجود دارد که گاهی اوقات به عنوان "چرخه پاسخ انسان" شناخته می شود: </a:t>
            </a:r>
            <a:endParaRPr lang="fa-IR" dirty="0" smtClean="0"/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مرحله </a:t>
            </a:r>
            <a:r>
              <a:rPr lang="fa-IR" dirty="0"/>
              <a:t>تمایل ، مرحله هیجان ، مرحله فلات ، مرحله ارگاسم و مرحله تفکیک.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76503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83152" cy="2016224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</a:rPr>
              <a:t>نمودار زیر شدت حسی را نشان می دهد که در بدن طی مراحل مختلف فرد احساس می شود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0" y="3005137"/>
            <a:ext cx="4762500" cy="2628900"/>
          </a:xfrm>
        </p:spPr>
      </p:pic>
    </p:spTree>
    <p:extLst>
      <p:ext uri="{BB962C8B-B14F-4D97-AF65-F5344CB8AC3E}">
        <p14:creationId xmlns:p14="http://schemas.microsoft.com/office/powerpoint/2010/main" val="4162394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fa-IR" dirty="0" smtClean="0"/>
              <a:t>مرحله میل جنسی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a-IR" dirty="0"/>
          </a:p>
          <a:p>
            <a:pPr marL="0" indent="0">
              <a:lnSpc>
                <a:spcPct val="120000"/>
              </a:lnSpc>
              <a:buNone/>
            </a:pPr>
            <a:r>
              <a:rPr lang="fa-IR" dirty="0"/>
              <a:t>مرحله میل در برانگیختگی زن زمانی می تواند شروع شود که به نوعی تحریک شوید. </a:t>
            </a:r>
            <a:endParaRPr lang="fa-I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تحریک </a:t>
            </a:r>
            <a:r>
              <a:rPr lang="fa-IR" dirty="0"/>
              <a:t>می تواند از طریق هر یک از حواس - بینایی ، لامسه ، شنوایی ، بویایی و چشایی حاصل شود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این چیزی است که از نظر اروتیک دلپذیر است - چه بخشی از یک موقعیت واقعی مانند دیدن بدن برهنه </a:t>
            </a:r>
            <a:r>
              <a:rPr lang="fa-IR" dirty="0" smtClean="0"/>
              <a:t>، محبت کردن  </a:t>
            </a:r>
            <a:r>
              <a:rPr lang="fa-IR" dirty="0"/>
              <a:t>، چشیدن یک وعده غذایی عاشقانه و خوشمزه ، یا تخیلات جنسی در ذهن شما ، افکار یا </a:t>
            </a:r>
            <a:r>
              <a:rPr lang="fa-IR" dirty="0" smtClean="0"/>
              <a:t>خاطرات </a:t>
            </a:r>
            <a:r>
              <a:rPr lang="fa-IR" dirty="0"/>
              <a:t>شما که باعث تحریک می </a:t>
            </a:r>
            <a:r>
              <a:rPr lang="fa-IR" dirty="0" smtClean="0"/>
              <a:t>شود.</a:t>
            </a:r>
          </a:p>
          <a:p>
            <a:pPr marL="0" indent="0">
              <a:lnSpc>
                <a:spcPct val="120000"/>
              </a:lnSpc>
              <a:buNone/>
            </a:pPr>
            <a:endParaRPr lang="fa-IR" dirty="0"/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گاهی </a:t>
            </a:r>
            <a:r>
              <a:rPr lang="fa-IR" dirty="0"/>
              <a:t>اوقات یک زن </a:t>
            </a:r>
            <a:r>
              <a:rPr lang="fa-IR" dirty="0" smtClean="0"/>
              <a:t>میل جنس اش برانگیخته نمیشود تا </a:t>
            </a:r>
            <a:r>
              <a:rPr lang="fa-IR" dirty="0"/>
              <a:t>زمانی </a:t>
            </a:r>
            <a:r>
              <a:rPr lang="fa-IR" dirty="0" smtClean="0"/>
              <a:t>که به صورت </a:t>
            </a:r>
            <a:r>
              <a:rPr lang="fa-IR" dirty="0"/>
              <a:t>صمیمی لمس شود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129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16740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2800" dirty="0" smtClean="0"/>
              <a:t>برای شناخت بیشتر میل جنسی خود به این سوالات پاسخ دهید :</a:t>
            </a:r>
            <a:endParaRPr lang="fa-I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1340768"/>
            <a:ext cx="5114778" cy="5040560"/>
          </a:xfrm>
        </p:spPr>
        <p:txBody>
          <a:bodyPr>
            <a:noAutofit/>
          </a:bodyPr>
          <a:lstStyle/>
          <a:p>
            <a:endParaRPr lang="fa-IR" sz="2000" dirty="0"/>
          </a:p>
          <a:p>
            <a:r>
              <a:rPr lang="fa-IR" sz="2000" dirty="0" smtClean="0"/>
              <a:t>چه چیزهایی باعث میشود تا میل جنسی در شما ایجاد شود؟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a-I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a-IR" sz="2000" dirty="0"/>
              <a:t>عوامل </a:t>
            </a:r>
            <a:r>
              <a:rPr lang="fa-IR" sz="2000" dirty="0" smtClean="0"/>
              <a:t>جسمی</a:t>
            </a:r>
            <a:r>
              <a:rPr lang="fa-IR" sz="2000" dirty="0"/>
              <a:t>؟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a-IR" sz="2000" dirty="0"/>
              <a:t>عوامل </a:t>
            </a:r>
            <a:r>
              <a:rPr lang="fa-IR" sz="2000" dirty="0" smtClean="0"/>
              <a:t>بصری</a:t>
            </a:r>
            <a:r>
              <a:rPr lang="fa-IR" sz="2000" dirty="0"/>
              <a:t>؟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a-IR" sz="2000" dirty="0"/>
              <a:t>عوامل بویایی (بو</a:t>
            </a:r>
            <a:r>
              <a:rPr lang="fa-IR" sz="2000" dirty="0" smtClean="0"/>
              <a:t>)؟</a:t>
            </a:r>
            <a:endParaRPr lang="fa-I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a-IR" sz="2000" dirty="0"/>
              <a:t>محرک های چشایی (طعم و مزه</a:t>
            </a:r>
            <a:r>
              <a:rPr lang="fa-IR" sz="2000" dirty="0" smtClean="0"/>
              <a:t>)؟</a:t>
            </a:r>
            <a:endParaRPr lang="fa-I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a-IR" sz="2000" dirty="0"/>
              <a:t>محرک های صوتی (صدا</a:t>
            </a:r>
            <a:r>
              <a:rPr lang="fa-IR" sz="2000" dirty="0" smtClean="0"/>
              <a:t>)؟</a:t>
            </a:r>
            <a:endParaRPr lang="fa-IR" sz="2000" dirty="0"/>
          </a:p>
          <a:p>
            <a:endParaRPr lang="fa-IR" sz="2000" dirty="0"/>
          </a:p>
          <a:p>
            <a:r>
              <a:rPr lang="fa-IR" sz="2000" dirty="0" smtClean="0"/>
              <a:t>کدام یک از موارد فوق بیشترین تغییر را در شما ایجاد میکنند؟</a:t>
            </a:r>
          </a:p>
          <a:p>
            <a:r>
              <a:rPr lang="fa-IR" sz="2000" dirty="0" smtClean="0"/>
              <a:t>چه </a:t>
            </a:r>
            <a:r>
              <a:rPr lang="fa-IR" sz="2000" dirty="0"/>
              <a:t>تخیلاتی دارید؟</a:t>
            </a:r>
          </a:p>
        </p:txBody>
      </p:sp>
    </p:spTree>
    <p:extLst>
      <p:ext uri="{BB962C8B-B14F-4D97-AF65-F5344CB8AC3E}">
        <p14:creationId xmlns:p14="http://schemas.microsoft.com/office/powerpoint/2010/main" val="10985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900" dirty="0"/>
              <a:t>مرحله هیجان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مرحله هیجان پاسخ برانگیخته </a:t>
            </a:r>
            <a:r>
              <a:rPr lang="fa-IR" dirty="0" smtClean="0"/>
              <a:t>شدن بدن </a:t>
            </a:r>
            <a:r>
              <a:rPr lang="fa-IR" dirty="0"/>
              <a:t>به افکار و </a:t>
            </a:r>
            <a:r>
              <a:rPr lang="fa-IR" dirty="0" smtClean="0"/>
              <a:t>احساسات است.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در </a:t>
            </a:r>
            <a:r>
              <a:rPr lang="fa-IR" dirty="0"/>
              <a:t>این مرحله ، ضربان قلب و فشار خون افزایش می یابد و افزایش فشار عضلانی در بدن وجود دارد. </a:t>
            </a:r>
            <a:endParaRPr lang="fa-I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در </a:t>
            </a:r>
            <a:r>
              <a:rPr lang="fa-IR" dirty="0"/>
              <a:t>زنان با پوست سبک ، برافروختگی پوست در اطراف ناحیه قفسه سینه قابل مشاهده است. </a:t>
            </a:r>
            <a:endParaRPr lang="fa-I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ممکن </a:t>
            </a:r>
            <a:r>
              <a:rPr lang="fa-IR" dirty="0"/>
              <a:t>است نوک سینه ها </a:t>
            </a:r>
            <a:r>
              <a:rPr lang="fa-IR" dirty="0" smtClean="0"/>
              <a:t>برجسته شده و </a:t>
            </a:r>
            <a:r>
              <a:rPr lang="fa-IR" dirty="0"/>
              <a:t>با افزایش جریان خون در بافت های بدن ، کلیتور ، لابیا و نوک سینه ها متورم و تیره </a:t>
            </a:r>
            <a:r>
              <a:rPr lang="fa-IR" dirty="0" smtClean="0"/>
              <a:t>شوند.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واژن همچنین با ترشح مایعات روان کننده شروع به مرطوب شدن می کند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طول این مرحله با توجه به میزان و اثر تحریک می تواند متفاوت باشد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با رسیدن به یائسگی ، بسیاری از </a:t>
            </a:r>
            <a:r>
              <a:rPr lang="fa-IR" dirty="0" smtClean="0"/>
              <a:t>خانم ها </a:t>
            </a:r>
            <a:r>
              <a:rPr lang="fa-IR" dirty="0"/>
              <a:t>ممکن </a:t>
            </a:r>
            <a:r>
              <a:rPr lang="fa-IR" dirty="0" smtClean="0"/>
              <a:t>است در </a:t>
            </a:r>
            <a:r>
              <a:rPr lang="fa-IR" dirty="0"/>
              <a:t>این مرحله اولیه </a:t>
            </a:r>
            <a:r>
              <a:rPr lang="fa-IR" dirty="0" smtClean="0"/>
              <a:t>نیاز به زمان بیشتری داشته باشند تا </a:t>
            </a:r>
            <a:r>
              <a:rPr lang="fa-IR" dirty="0"/>
              <a:t>بدن </a:t>
            </a:r>
            <a:r>
              <a:rPr lang="fa-IR" dirty="0" smtClean="0"/>
              <a:t>شان اماده شود و نیاز </a:t>
            </a:r>
            <a:r>
              <a:rPr lang="fa-IR" dirty="0"/>
              <a:t>به تحریک بیشتری داشته باشد 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075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fa-IR" sz="6000" dirty="0"/>
              <a:t>فاز فلات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اگر </a:t>
            </a:r>
            <a:r>
              <a:rPr lang="fa-IR" dirty="0"/>
              <a:t>تحریک ادامه پیدا کند ، تنش جنسی افزایش می یابد و شما بیشتر و بیشتر </a:t>
            </a:r>
            <a:r>
              <a:rPr lang="fa-IR" dirty="0" smtClean="0"/>
              <a:t>تمایل به ارگاسم دارید.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با افزایش تحریک از مرحله هیجان اولیه ، </a:t>
            </a:r>
            <a:r>
              <a:rPr lang="fa-IR" dirty="0" smtClean="0"/>
              <a:t>ناحیه ژینتال </a:t>
            </a:r>
            <a:r>
              <a:rPr lang="fa-IR" dirty="0"/>
              <a:t>بیشتر متورم </a:t>
            </a:r>
            <a:r>
              <a:rPr lang="fa-IR" dirty="0" smtClean="0"/>
              <a:t>شده  </a:t>
            </a:r>
            <a:r>
              <a:rPr lang="fa-IR" dirty="0"/>
              <a:t>و در صورت عدم وجود التهاب در حالت کلیتوریس ، نعوظ بیشتری پیدا می کند و از پوست کلاه دار اطراف آن خارج می شود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ناحیه اطراف نوک سینه ها نیز که آرئول نامیده می شود متورم می شود.</a:t>
            </a:r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برای </a:t>
            </a:r>
            <a:r>
              <a:rPr lang="fa-IR" dirty="0"/>
              <a:t>بسیاری از افراد ، یادگیری چگونگی آرامش خاطر در این مرحله و لذت بردن از آن می تواند یک تجربه بسیار ارزشمند </a:t>
            </a:r>
            <a:r>
              <a:rPr lang="fa-IR" dirty="0" smtClean="0"/>
              <a:t>باشد.</a:t>
            </a:r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یا </a:t>
            </a:r>
            <a:r>
              <a:rPr lang="fa-IR" dirty="0"/>
              <a:t>در مورد عشق ورزیدن با یک شریک زندگی ، تقویت احساس ارتباط و صمیمیت عاطفی می تواند مفید باشد.</a:t>
            </a:r>
          </a:p>
        </p:txBody>
      </p:sp>
    </p:spTree>
    <p:extLst>
      <p:ext uri="{BB962C8B-B14F-4D97-AF65-F5344CB8AC3E}">
        <p14:creationId xmlns:p14="http://schemas.microsoft.com/office/powerpoint/2010/main" val="19433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-459432"/>
            <a:ext cx="5453604" cy="3816424"/>
          </a:xfrm>
        </p:spPr>
        <p:txBody>
          <a:bodyPr/>
          <a:lstStyle/>
          <a:p>
            <a:pPr algn="ctr"/>
            <a:r>
              <a:rPr lang="fa-IR" sz="3600" dirty="0" smtClean="0"/>
              <a:t>سلام من از رابطه جنسی رنج می برم ؟ می ترسم از اینکه همسرم از من رابطه جنسی بخواهد؟</a:t>
            </a:r>
            <a:endParaRPr lang="fa-I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429000"/>
            <a:ext cx="5114778" cy="2808312"/>
          </a:xfrm>
        </p:spPr>
        <p:txBody>
          <a:bodyPr>
            <a:normAutofit/>
          </a:bodyPr>
          <a:lstStyle/>
          <a:p>
            <a:r>
              <a:rPr lang="fa-IR" dirty="0" smtClean="0"/>
              <a:t>صحبت </a:t>
            </a:r>
            <a:r>
              <a:rPr lang="fa-IR" dirty="0" smtClean="0"/>
              <a:t>برخی </a:t>
            </a:r>
            <a:r>
              <a:rPr lang="fa-IR" dirty="0" smtClean="0"/>
              <a:t>افرادی که دچار اختلال واژینیسموس هستند </a:t>
            </a:r>
          </a:p>
          <a:p>
            <a:endParaRPr lang="fa-IR" dirty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443" y="4077072"/>
            <a:ext cx="1905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4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6000" dirty="0"/>
              <a:t>مرحله ارگاسم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a-IR" dirty="0"/>
          </a:p>
          <a:p>
            <a:pPr marL="0" indent="0">
              <a:lnSpc>
                <a:spcPct val="150000"/>
              </a:lnSpc>
              <a:buNone/>
            </a:pPr>
            <a:r>
              <a:rPr lang="fa-IR" dirty="0"/>
              <a:t>در زمان ارگاسم ، رحم و یک سوم پایینی واژن به صورت امواج منقبض می شود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علاوه بر این ، ممکن است در سراسر بدن امواج </a:t>
            </a:r>
            <a:r>
              <a:rPr lang="fa-IR" dirty="0" smtClean="0"/>
              <a:t>انقباضی </a:t>
            </a:r>
            <a:r>
              <a:rPr lang="fa-IR" dirty="0"/>
              <a:t>یا لرزشی را نیز تجربه کنید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هر زن شدت و طول ارگاسم متفاوتی را تجربه می کند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همچنین ، شما می توانید شباهت ها و تفاوت های بین ارگاسم خود را پیدا کنید. </a:t>
            </a:r>
            <a:endParaRPr lang="fa-I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/>
              <a:t>تحقیقات </a:t>
            </a:r>
            <a:r>
              <a:rPr lang="fa-IR" dirty="0"/>
              <a:t>و مطالعات نشان می دهد که اکثر زنان از طریق نوعی تحریک کلیتورال به این مرحله اوج می رسند.</a:t>
            </a:r>
          </a:p>
        </p:txBody>
      </p:sp>
    </p:spTree>
    <p:extLst>
      <p:ext uri="{BB962C8B-B14F-4D97-AF65-F5344CB8AC3E}">
        <p14:creationId xmlns:p14="http://schemas.microsoft.com/office/powerpoint/2010/main" val="102367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6000" dirty="0"/>
              <a:t>مرحله وضوح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پس از ارگاسم ، عضلات شروع به شل شدن می کنند و در آنجا احساس آرامش کلی </a:t>
            </a:r>
            <a:r>
              <a:rPr lang="fa-IR" dirty="0" smtClean="0"/>
              <a:t>یرقرار می </a:t>
            </a:r>
            <a:r>
              <a:rPr lang="fa-IR" dirty="0"/>
              <a:t>شود. </a:t>
            </a:r>
            <a:endParaRPr lang="fa-I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ضربان </a:t>
            </a:r>
            <a:r>
              <a:rPr lang="fa-IR" dirty="0"/>
              <a:t>قلب و فشار خون کاهش می یابد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هرگونه برافروختگی پوست از بین می رود و بافتهای </a:t>
            </a:r>
            <a:r>
              <a:rPr lang="fa-IR" dirty="0" smtClean="0"/>
              <a:t>موجود </a:t>
            </a:r>
            <a:r>
              <a:rPr lang="fa-IR" dirty="0"/>
              <a:t>در لابیا و کلیتوریس مانند نوک سینه ها و آرئول به حالت طبیعی خود برمی گردند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همچنین </a:t>
            </a:r>
            <a:r>
              <a:rPr lang="fa-IR" dirty="0"/>
              <a:t>کلیتوریس به حالت اولیه خود عقب نشینی کرده و می تواند بسیار حساس باشد.</a:t>
            </a:r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اگر تحریک در این مرحله قطع شود ، بدن در حدود 30 دقیقه به حالت عادی و بدون مشکل برمی گردد. </a:t>
            </a:r>
            <a:endParaRPr lang="fa-IR" dirty="0" smtClean="0"/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اگر </a:t>
            </a:r>
            <a:r>
              <a:rPr lang="fa-IR" dirty="0"/>
              <a:t>تحریک ادامه پیدا کند ، ممکن است دوباره مرحله هیجان و فلات را پشت سر بگذارید (این بار اغلب سریعتر) و ارگاسم دیگری داشته باشید.</a:t>
            </a:r>
          </a:p>
        </p:txBody>
      </p:sp>
    </p:spTree>
    <p:extLst>
      <p:ext uri="{BB962C8B-B14F-4D97-AF65-F5344CB8AC3E}">
        <p14:creationId xmlns:p14="http://schemas.microsoft.com/office/powerpoint/2010/main" val="2562825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ویژه گی  انعطاف پذیر بودن و آلاستیک بودن واژن 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endParaRPr lang="fa-IR" dirty="0"/>
          </a:p>
          <a:p>
            <a:pPr marL="0" indent="0">
              <a:lnSpc>
                <a:spcPct val="160000"/>
              </a:lnSpc>
              <a:buNone/>
            </a:pPr>
            <a:r>
              <a:rPr lang="fa-IR" dirty="0"/>
              <a:t>واقعیت این است که واژن بسیار </a:t>
            </a:r>
            <a:r>
              <a:rPr lang="fa-IR" dirty="0" smtClean="0"/>
              <a:t>انعطاف پذیر است و </a:t>
            </a:r>
            <a:r>
              <a:rPr lang="fa-IR" dirty="0"/>
              <a:t>می تواند تقریباً </a:t>
            </a:r>
            <a:r>
              <a:rPr lang="fa-IR" dirty="0" smtClean="0"/>
              <a:t>برای  </a:t>
            </a:r>
            <a:r>
              <a:rPr lang="fa-IR" dirty="0"/>
              <a:t>هر اندازه آلت تناسلی متناسب باشد و به حدی باز شود که به کودک کاملاً بالغ اجازه عبور از آن را بدهد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60000"/>
              </a:lnSpc>
              <a:buNone/>
            </a:pPr>
            <a:endParaRPr lang="fa-IR" dirty="0"/>
          </a:p>
          <a:p>
            <a:pPr marL="0" indent="0">
              <a:lnSpc>
                <a:spcPct val="16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با این حال ، اگر آلت تناسلی به ورودی دهانه رحم برخورد کند یا </a:t>
            </a:r>
            <a:r>
              <a:rPr lang="fa-IR" dirty="0" smtClean="0"/>
              <a:t>ضربه به تخمدان </a:t>
            </a:r>
            <a:r>
              <a:rPr lang="fa-IR" dirty="0"/>
              <a:t>بزند ، می تواند درد ایجاد </a:t>
            </a:r>
            <a:r>
              <a:rPr lang="fa-IR" dirty="0" smtClean="0"/>
              <a:t>کند </a:t>
            </a:r>
            <a:r>
              <a:rPr lang="fa-IR" dirty="0"/>
              <a:t>اما با تلاش در موقعیتی که منجر به رانش عمیق نشود ، یا اینکه مرد تصمیم به فشار آوردن نداشته باشد ، می توان از آن جلوگیری کرد یا متوقف شد. </a:t>
            </a:r>
            <a:endParaRPr lang="fa-IR" dirty="0" smtClean="0"/>
          </a:p>
          <a:p>
            <a:pPr marL="0" indent="0">
              <a:lnSpc>
                <a:spcPct val="160000"/>
              </a:lnSpc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7311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574032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علائم واژینیسموس </a:t>
            </a:r>
            <a:endParaRPr lang="fa-IR" sz="4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31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764704"/>
            <a:ext cx="5114778" cy="4824536"/>
          </a:xfrm>
        </p:spPr>
        <p:txBody>
          <a:bodyPr>
            <a:normAutofit fontScale="92500"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/>
              <a:t>نفوذ دشوار یا غیرممکن از مهبل  ، زیرا عضلات داخل واژن سفت شده است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/>
              <a:t>در صورت نفوذ تامپون ، انگشت یا آلت تناسلی ، سوزش یا سوزش درد و سفت شدن مهبل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/>
              <a:t>ترس از درد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/>
              <a:t>ترس شدید از نفوذ و دوری از رابطه جنسی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/>
              <a:t>در صورت تلاش برای نفوذ ، از بین رفتن میل </a:t>
            </a:r>
            <a:r>
              <a:rPr lang="fa-IR" dirty="0" smtClean="0"/>
              <a:t>جنسی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4724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1196752"/>
            <a:ext cx="5114778" cy="4752528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dirty="0"/>
              <a:t>برخی از خانم ها قادر به وارد کردن چیزی در واژن خود نیستند.</a:t>
            </a:r>
          </a:p>
          <a:p>
            <a:pPr marL="342900" indent="-34290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dirty="0"/>
              <a:t>بعضی از خانمها می توانند یک تامپون را وارد کرده و یک تست زنان را انجام دهند ، اما </a:t>
            </a:r>
            <a:r>
              <a:rPr lang="fa-IR" dirty="0" smtClean="0"/>
              <a:t>قادربه </a:t>
            </a:r>
            <a:r>
              <a:rPr lang="fa-IR" dirty="0"/>
              <a:t>مقاربت </a:t>
            </a:r>
            <a:r>
              <a:rPr lang="fa-IR" dirty="0" smtClean="0"/>
              <a:t> نیستند.</a:t>
            </a:r>
            <a:endParaRPr lang="fa-IR" dirty="0"/>
          </a:p>
          <a:p>
            <a:pPr marL="342900" indent="-34290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dirty="0"/>
              <a:t>زنان دیگر می توانند سعی کنند مقاربت کنند اما بسیار دردناک است.</a:t>
            </a:r>
          </a:p>
          <a:p>
            <a:pPr marL="342900" indent="-34290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dirty="0"/>
              <a:t>برخی از خانم ها قادر به برقراری مقاربت هستند ، اما سفتی و درد مانع ارگاسم می شود.</a:t>
            </a:r>
          </a:p>
          <a:p>
            <a:pPr marL="342900" indent="-34290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dirty="0"/>
              <a:t>برخی از خانمها سالها دشواری در رابطه جنسی را تجربه می کنند و در صورت بروز علائم باید دائماً آماده باشند تا مهبل خود را کنترل و آرام کنند.</a:t>
            </a:r>
          </a:p>
          <a:p>
            <a:pPr marL="342900" indent="-34290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dirty="0"/>
              <a:t> </a:t>
            </a:r>
          </a:p>
          <a:p>
            <a:pPr>
              <a:lnSpc>
                <a:spcPct val="160000"/>
              </a:lnSpc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8562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 smtClean="0"/>
              <a:t>این  تصویر برای شناخت بهتر ناحیه ژنیتال برای شما عزیزان آورده شده است </a:t>
            </a:r>
            <a:endParaRPr lang="fa-I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335" y="1609725"/>
            <a:ext cx="4784425" cy="4699595"/>
          </a:xfrm>
        </p:spPr>
      </p:pic>
    </p:spTree>
    <p:extLst>
      <p:ext uri="{BB962C8B-B14F-4D97-AF65-F5344CB8AC3E}">
        <p14:creationId xmlns:p14="http://schemas.microsoft.com/office/powerpoint/2010/main" val="39350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شناخت انواع پرده بکارت 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30" y="1609725"/>
            <a:ext cx="6588539" cy="4846638"/>
          </a:xfrm>
        </p:spPr>
      </p:pic>
    </p:spTree>
    <p:extLst>
      <p:ext uri="{BB962C8B-B14F-4D97-AF65-F5344CB8AC3E}">
        <p14:creationId xmlns:p14="http://schemas.microsoft.com/office/powerpoint/2010/main" val="3779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بکارت نرمال </a:t>
            </a:r>
            <a:endParaRPr lang="fa-I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32365"/>
            <a:ext cx="3521075" cy="347272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2348880"/>
            <a:ext cx="3520440" cy="31683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fa-IR" dirty="0" smtClean="0"/>
              <a:t>بکارت به غشای </a:t>
            </a:r>
            <a:r>
              <a:rPr lang="fa-IR" dirty="0"/>
              <a:t>نازکی که دهانه مهبل را احاطه کرده </a:t>
            </a:r>
            <a:r>
              <a:rPr lang="fa-IR" dirty="0" smtClean="0"/>
              <a:t>است گفته می شود.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رایج </a:t>
            </a:r>
            <a:r>
              <a:rPr lang="fa-IR" dirty="0"/>
              <a:t>ترین پرده بکارت در زنان جوان مانند </a:t>
            </a:r>
            <a:r>
              <a:rPr lang="fa-IR" dirty="0" smtClean="0"/>
              <a:t>نیمه ماه </a:t>
            </a:r>
            <a:r>
              <a:rPr lang="fa-IR" dirty="0"/>
              <a:t>است. این شکل به خون قاعدگی اجازه می دهد تا از مهبل خارج شود.</a:t>
            </a:r>
          </a:p>
        </p:txBody>
      </p:sp>
    </p:spTree>
    <p:extLst>
      <p:ext uri="{BB962C8B-B14F-4D97-AF65-F5344CB8AC3E}">
        <p14:creationId xmlns:p14="http://schemas.microsoft.com/office/powerpoint/2010/main" val="420007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بکارت با ورودی کوچک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02438"/>
            <a:ext cx="3521075" cy="292148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420889"/>
            <a:ext cx="3168352" cy="2880319"/>
          </a:xfrm>
        </p:spPr>
        <p:txBody>
          <a:bodyPr>
            <a:normAutofit fontScale="55000" lnSpcReduction="20000"/>
          </a:bodyPr>
          <a:lstStyle/>
          <a:p>
            <a:endParaRPr lang="fa-IR" dirty="0"/>
          </a:p>
          <a:p>
            <a:pPr>
              <a:lnSpc>
                <a:spcPct val="170000"/>
              </a:lnSpc>
            </a:pPr>
            <a:r>
              <a:rPr lang="fa-IR" dirty="0"/>
              <a:t>پرده بکارت </a:t>
            </a:r>
            <a:r>
              <a:rPr lang="fa-IR" dirty="0" smtClean="0"/>
              <a:t>با ورودی ریز ، زمانی </a:t>
            </a:r>
            <a:r>
              <a:rPr lang="fa-IR" dirty="0"/>
              <a:t>است که این غشای نازک تقریباً به طور کامل دهانه مهبل را </a:t>
            </a:r>
            <a:r>
              <a:rPr lang="fa-IR" dirty="0" smtClean="0"/>
              <a:t>بپوشاند </a:t>
            </a:r>
            <a:r>
              <a:rPr lang="fa-IR" dirty="0"/>
              <a:t>و فقط یک سوراخ بسیار کوچک در وسط وجود داشته باشد </a:t>
            </a:r>
            <a:r>
              <a:rPr lang="fa-IR" dirty="0" smtClean="0"/>
              <a:t> </a:t>
            </a:r>
            <a:r>
              <a:rPr lang="fa-IR" dirty="0"/>
              <a:t>و جریان خون قاعدگی را دشوار می کند.</a:t>
            </a:r>
          </a:p>
        </p:txBody>
      </p:sp>
    </p:spTree>
    <p:extLst>
      <p:ext uri="{BB962C8B-B14F-4D97-AF65-F5344CB8AC3E}">
        <p14:creationId xmlns:p14="http://schemas.microsoft.com/office/powerpoint/2010/main" val="810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7239000" cy="566864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fa-IR" dirty="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/>
              <a:t>صحبتی که اکثر مراجعین </a:t>
            </a:r>
            <a:r>
              <a:rPr lang="fa-IR" sz="2100" b="1" dirty="0" smtClean="0"/>
              <a:t>می کنند </a:t>
            </a:r>
            <a:r>
              <a:rPr lang="fa-IR" sz="2100" b="1" dirty="0"/>
              <a:t>شامل چنین جملاتی است </a:t>
            </a:r>
            <a:r>
              <a:rPr lang="fa-IR" sz="2100" b="1" dirty="0" smtClean="0"/>
              <a:t>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 smtClean="0"/>
              <a:t>من از </a:t>
            </a:r>
            <a:r>
              <a:rPr lang="fa-IR" sz="2100" b="1" dirty="0"/>
              <a:t>واژنیسم رنج می </a:t>
            </a:r>
            <a:r>
              <a:rPr lang="fa-IR" sz="2100" b="1" dirty="0" smtClean="0"/>
              <a:t>برم. </a:t>
            </a:r>
            <a:r>
              <a:rPr lang="fa-IR" sz="2100" b="1" dirty="0"/>
              <a:t>و وقتی می گویم رنج بکشید ، منظورم </a:t>
            </a:r>
            <a:r>
              <a:rPr lang="fa-IR" sz="2100" b="1" dirty="0" smtClean="0"/>
              <a:t>رنج واقعی </a:t>
            </a:r>
            <a:r>
              <a:rPr lang="fa-IR" sz="2100" b="1" dirty="0"/>
              <a:t>است</a:t>
            </a:r>
            <a:r>
              <a:rPr lang="fa-IR" sz="2100" b="1" dirty="0" smtClean="0"/>
              <a:t>....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 smtClean="0"/>
              <a:t> </a:t>
            </a:r>
            <a:r>
              <a:rPr lang="fa-IR" sz="2100" b="1" dirty="0"/>
              <a:t>رابطه جنسی فوق العاده </a:t>
            </a:r>
            <a:r>
              <a:rPr lang="fa-IR" sz="2100" b="1" dirty="0" smtClean="0"/>
              <a:t>دردناکه. </a:t>
            </a:r>
            <a:r>
              <a:rPr lang="fa-IR" sz="2100" b="1" dirty="0"/>
              <a:t>از آن بدتر ، رابطه جنسی از نظر جسمی </a:t>
            </a:r>
            <a:r>
              <a:rPr lang="fa-IR" sz="2100" b="1" dirty="0" smtClean="0"/>
              <a:t>غیرممکنه...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 smtClean="0"/>
              <a:t>تا شوهرم به من نزدیک میشه من خودمو سفت میکنم  نمیتونم پامو باز کنم...</a:t>
            </a:r>
          </a:p>
          <a:p>
            <a:pPr marL="0" indent="0">
              <a:lnSpc>
                <a:spcPct val="160000"/>
              </a:lnSpc>
              <a:buNone/>
            </a:pPr>
            <a:endParaRPr lang="fa-IR" sz="2100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 smtClean="0"/>
              <a:t>افرادی </a:t>
            </a:r>
            <a:r>
              <a:rPr lang="fa-IR" sz="2100" b="1" dirty="0"/>
              <a:t>که به من ارجاع می شوند ، گاهی از اوضاع ، خجالت زده و گیج می شوند و گاها آخرین جایی هست که مراجعه میکنند . </a:t>
            </a:r>
          </a:p>
          <a:p>
            <a:pPr marL="0" indent="0">
              <a:lnSpc>
                <a:spcPct val="160000"/>
              </a:lnSpc>
              <a:buNone/>
            </a:pPr>
            <a:endParaRPr lang="fa-IR" sz="2100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 smtClean="0"/>
              <a:t>من </a:t>
            </a:r>
            <a:r>
              <a:rPr lang="fa-IR" sz="2100" b="1" dirty="0"/>
              <a:t>برای کمک به زنانی </a:t>
            </a:r>
            <a:r>
              <a:rPr lang="fa-IR" sz="2100" b="1" dirty="0" smtClean="0"/>
              <a:t>که </a:t>
            </a:r>
            <a:r>
              <a:rPr lang="fa-IR" sz="2100" b="1" dirty="0"/>
              <a:t>رابطه جنسی دردناکی را تجربه </a:t>
            </a:r>
            <a:r>
              <a:rPr lang="fa-IR" sz="2100" b="1" dirty="0" smtClean="0"/>
              <a:t>می کنند اینجا هستم 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100" b="1" dirty="0"/>
              <a:t>قراره </a:t>
            </a:r>
            <a:r>
              <a:rPr lang="fa-IR" sz="2100" b="1" dirty="0" smtClean="0"/>
              <a:t>آموزش بدهم </a:t>
            </a:r>
            <a:r>
              <a:rPr lang="fa-IR" sz="2100" b="1" dirty="0"/>
              <a:t>كه چگونه آرامش پيدا </a:t>
            </a:r>
            <a:r>
              <a:rPr lang="fa-IR" sz="2100" b="1" dirty="0" smtClean="0"/>
              <a:t>كنید </a:t>
            </a:r>
            <a:r>
              <a:rPr lang="fa-IR" sz="2100" b="1" dirty="0"/>
              <a:t>، به </a:t>
            </a:r>
            <a:r>
              <a:rPr lang="fa-IR" sz="2100" b="1" dirty="0" smtClean="0"/>
              <a:t>شما كمك كنم </a:t>
            </a:r>
            <a:r>
              <a:rPr lang="fa-IR" sz="2100" b="1" dirty="0"/>
              <a:t>تا نقش ذهن ناخودآگاه را </a:t>
            </a:r>
            <a:r>
              <a:rPr lang="fa-IR" sz="2100" b="1" dirty="0" smtClean="0"/>
              <a:t>بفهمید .</a:t>
            </a:r>
          </a:p>
        </p:txBody>
      </p:sp>
    </p:spTree>
    <p:extLst>
      <p:ext uri="{BB962C8B-B14F-4D97-AF65-F5344CB8AC3E}">
        <p14:creationId xmlns:p14="http://schemas.microsoft.com/office/powerpoint/2010/main" val="35281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بکارت جداگانه و دوقسمتی 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94402"/>
            <a:ext cx="3521075" cy="293755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564905"/>
            <a:ext cx="3127248" cy="324036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fa-IR" dirty="0"/>
              <a:t>پرده بکارت جداگانه زمانی است که این غشای نازک دارای باندی از بافت اضافی در وسط باشد که به جای یکی از دو دهانه کوچک واژن ایجاد می شود و ورود تامپون به داخل یا خارج آن را دشوار می کند.</a:t>
            </a:r>
          </a:p>
        </p:txBody>
      </p:sp>
    </p:spTree>
    <p:extLst>
      <p:ext uri="{BB962C8B-B14F-4D97-AF65-F5344CB8AC3E}">
        <p14:creationId xmlns:p14="http://schemas.microsoft.com/office/powerpoint/2010/main" val="30713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بکارت ناقص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4344154" cy="403244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60648"/>
            <a:ext cx="2880320" cy="5976663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fa-IR" sz="1400" dirty="0"/>
              <a:t>پرده بکارت نامناسب غشایی نازک است که به طور کامل بازوی مهبل را می پوشاند</a:t>
            </a:r>
            <a:r>
              <a:rPr lang="fa-IR" sz="1400" dirty="0" smtClean="0"/>
              <a:t>.</a:t>
            </a:r>
          </a:p>
          <a:p>
            <a:pPr marL="0" indent="0">
              <a:buNone/>
            </a:pPr>
            <a:r>
              <a:rPr lang="fa-IR" sz="1400" dirty="0" smtClean="0"/>
              <a:t> </a:t>
            </a:r>
            <a:r>
              <a:rPr lang="fa-IR" sz="1400" dirty="0"/>
              <a:t>خون قاعدگی نمی تواند از مهبل خارج شود. </a:t>
            </a:r>
            <a:endParaRPr lang="fa-IR" sz="1400" dirty="0" smtClean="0"/>
          </a:p>
          <a:p>
            <a:pPr marL="0" indent="0">
              <a:buNone/>
            </a:pPr>
            <a:r>
              <a:rPr lang="fa-IR" sz="1400" dirty="0" smtClean="0"/>
              <a:t>این </a:t>
            </a:r>
            <a:r>
              <a:rPr lang="fa-IR" sz="1400" dirty="0"/>
              <a:t>به طور معمول باعث می شود خون به داخل واژن بازگردد که غالباً به توده واژن و درد شکم و یا کمردرد تبدیل می شود. </a:t>
            </a:r>
            <a:endParaRPr lang="fa-IR" sz="14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a-IR" sz="1400" dirty="0" smtClean="0"/>
              <a:t>همچنین </a:t>
            </a:r>
            <a:r>
              <a:rPr lang="fa-IR" sz="1400" dirty="0"/>
              <a:t>ممکن است برخی از دختران با حرکات روده و در عبور ادرار مشکل داشته باشند</a:t>
            </a:r>
            <a:r>
              <a:rPr lang="fa-IR" sz="1400" dirty="0" smtClean="0"/>
              <a:t>.</a:t>
            </a:r>
            <a:endParaRPr lang="fa-IR" sz="1400" dirty="0"/>
          </a:p>
          <a:p>
            <a:pPr marL="0" indent="0">
              <a:lnSpc>
                <a:spcPct val="170000"/>
              </a:lnSpc>
              <a:buNone/>
            </a:pPr>
            <a:r>
              <a:rPr lang="fa-IR" sz="1400" dirty="0"/>
              <a:t>درمان </a:t>
            </a:r>
            <a:r>
              <a:rPr lang="fa-IR" sz="1400" dirty="0" smtClean="0"/>
              <a:t>این نوع </a:t>
            </a:r>
            <a:r>
              <a:rPr lang="fa-IR" sz="1400" dirty="0"/>
              <a:t>پرده بکارت </a:t>
            </a:r>
            <a:r>
              <a:rPr lang="fa-IR" sz="1400" dirty="0" smtClean="0"/>
              <a:t>ناقص </a:t>
            </a:r>
            <a:r>
              <a:rPr lang="fa-IR" sz="1400" dirty="0"/>
              <a:t>یک عمل جراحی جزئی برای از بین بردن بافت اضافی پرده بکارت و ایجاد یک </a:t>
            </a:r>
            <a:r>
              <a:rPr lang="fa-IR" sz="1400" dirty="0" smtClean="0"/>
              <a:t>راه </a:t>
            </a:r>
            <a:r>
              <a:rPr lang="fa-IR" sz="1400" dirty="0"/>
              <a:t>در اندازه طبیعی است تا خون قاعدگی بتواند از مهبل خارج شود.</a:t>
            </a:r>
          </a:p>
        </p:txBody>
      </p:sp>
    </p:spTree>
    <p:extLst>
      <p:ext uri="{BB962C8B-B14F-4D97-AF65-F5344CB8AC3E}">
        <p14:creationId xmlns:p14="http://schemas.microsoft.com/office/powerpoint/2010/main" val="258037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268760"/>
            <a:ext cx="3429000" cy="2664296"/>
          </a:xfrm>
        </p:spPr>
        <p:txBody>
          <a:bodyPr>
            <a:noAutofit/>
          </a:bodyPr>
          <a:lstStyle/>
          <a:p>
            <a:pPr algn="ctr"/>
            <a:r>
              <a:rPr lang="fa-IR" sz="6000" dirty="0" smtClean="0"/>
              <a:t>علت واژینیسموس </a:t>
            </a:r>
            <a:endParaRPr lang="fa-IR" sz="6000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6" r="1946"/>
          <a:stretch>
            <a:fillRect/>
          </a:stretch>
        </p:blipFill>
        <p:spPr>
          <a:xfrm>
            <a:off x="971550" y="1341438"/>
            <a:ext cx="3529013" cy="3671887"/>
          </a:xfrm>
        </p:spPr>
      </p:pic>
    </p:spTree>
    <p:extLst>
      <p:ext uri="{BB962C8B-B14F-4D97-AF65-F5344CB8AC3E}">
        <p14:creationId xmlns:p14="http://schemas.microsoft.com/office/powerpoint/2010/main" val="10570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sz="1800" dirty="0" smtClean="0"/>
              <a:t>عوامل بسیاری می تواند </a:t>
            </a:r>
            <a:r>
              <a:rPr lang="fa-IR" sz="1800" dirty="0"/>
              <a:t>باعث واژینیسموس شوند </a:t>
            </a:r>
            <a:r>
              <a:rPr lang="fa-IR" sz="1800" dirty="0" smtClean="0"/>
              <a:t>اما به طور دقیق دلیل آن مشخص نشده است .</a:t>
            </a:r>
            <a:endParaRPr lang="fa-IR" sz="1800" dirty="0"/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/>
              <a:t>برای برخی از خانمها ، ممکن است ناشی از یک تجربه آسیب زای گذشته  مانند: زایمان دشوار یا سوء استفاده جنسی باشد</a:t>
            </a:r>
            <a:r>
              <a:rPr lang="fa-IR" sz="1800" dirty="0" smtClean="0"/>
              <a:t>.</a:t>
            </a:r>
            <a:endParaRPr lang="fa-IR" sz="1800" dirty="0"/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 smtClean="0"/>
              <a:t>اما در برخی مراجعین خودم دیدم که برخی تعریف های نادرست اقوام و دوستان ، عدم آگاهی کافی  رابطه زناشویی از طرف شوهر ، رابطه نامناسب عاطفی  زوجین هم می تواند </a:t>
            </a:r>
            <a:r>
              <a:rPr lang="fa-IR" sz="1800" dirty="0"/>
              <a:t> </a:t>
            </a:r>
            <a:r>
              <a:rPr lang="fa-IR" sz="1800" dirty="0" smtClean="0"/>
              <a:t>دلیل بر ایجاد و یا تشدید واژینیسموس باشد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 smtClean="0"/>
              <a:t>از دیگر عوامل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/>
              <a:t>ترس از اینکه واژن برای مقاربت جنسی خیلی کوچک باشد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/>
              <a:t>ترس از بارداری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/>
              <a:t>عوارض جانبی زایمان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/>
              <a:t>مشکلات رابطه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/>
              <a:t>خستگی یا افسردگی</a:t>
            </a:r>
          </a:p>
          <a:p>
            <a:pPr marL="0" indent="0">
              <a:lnSpc>
                <a:spcPct val="150000"/>
              </a:lnSpc>
              <a:buNone/>
            </a:pPr>
            <a:endParaRPr lang="fa-IR" sz="1800" dirty="0" smtClean="0"/>
          </a:p>
          <a:p>
            <a:pPr marL="0" indent="0">
              <a:lnSpc>
                <a:spcPct val="150000"/>
              </a:lnSpc>
              <a:buNone/>
            </a:pPr>
            <a:endParaRPr lang="fa-IR" sz="1800" dirty="0"/>
          </a:p>
          <a:p>
            <a:pPr>
              <a:lnSpc>
                <a:spcPct val="150000"/>
              </a:lnSpc>
            </a:pP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9044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یکی از دلایل رایجی که در ایران رایج است : </a:t>
            </a:r>
            <a:endParaRPr lang="fa-I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fa-IR" dirty="0" smtClean="0"/>
              <a:t> </a:t>
            </a:r>
            <a:r>
              <a:rPr lang="fa-IR" sz="2200" dirty="0"/>
              <a:t>تربیت دوران </a:t>
            </a:r>
            <a:r>
              <a:rPr lang="fa-IR" sz="2200" dirty="0" smtClean="0"/>
              <a:t>کودکی و </a:t>
            </a:r>
            <a:r>
              <a:rPr lang="fa-IR" sz="2200" dirty="0"/>
              <a:t>پرورش یافتن در یک شرایط سخت مذهبی با اعتقادات و آموزه های منفی درباره جنسیت و رابطه جنسی</a:t>
            </a:r>
            <a:r>
              <a:rPr lang="fa-IR" sz="2200" dirty="0" smtClean="0"/>
              <a:t>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200" dirty="0" smtClean="0"/>
              <a:t> </a:t>
            </a:r>
            <a:r>
              <a:rPr lang="fa-IR" sz="2200" dirty="0"/>
              <a:t>این عقاید و آموزه ها ممکن است به طور واضح و آشکارا منتقل شده باشد ، به عنوان مثال به شما گفته شده </a:t>
            </a:r>
            <a:r>
              <a:rPr lang="fa-IR" sz="2200" dirty="0" smtClean="0"/>
              <a:t>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200" dirty="0" smtClean="0"/>
              <a:t>"</a:t>
            </a:r>
            <a:r>
              <a:rPr lang="fa-IR" sz="2200" dirty="0"/>
              <a:t>آنجا خودتان را لمس نکنید و جهنم خواهید </a:t>
            </a:r>
            <a:r>
              <a:rPr lang="fa-IR" sz="2200" dirty="0" smtClean="0"/>
              <a:t>شد </a:t>
            </a:r>
            <a:r>
              <a:rPr lang="fa-IR" sz="2200" dirty="0"/>
              <a:t>یا ممکن است به یک دیدگاه منفی اشاره شده باشد ، </a:t>
            </a:r>
            <a:r>
              <a:rPr lang="fa-IR" sz="2200" dirty="0" smtClean="0"/>
              <a:t>مانند:  </a:t>
            </a:r>
            <a:r>
              <a:rPr lang="fa-IR" sz="2200" dirty="0"/>
              <a:t>"شما باید پاک و تمیز بمانید</a:t>
            </a:r>
            <a:r>
              <a:rPr lang="fa-IR" sz="2200" dirty="0" smtClean="0"/>
              <a:t>".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a-IR" sz="2200" dirty="0" smtClean="0"/>
              <a:t>حتی اگر دقت کرده باشید نام دستگاه تناسلی را با کلمات دیگر جابه جا میکنند مثلا ناحیه شرمگاهی </a:t>
            </a:r>
            <a:endParaRPr lang="fa-IR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12776"/>
            <a:ext cx="1024508" cy="128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620713"/>
            <a:ext cx="7239000" cy="58356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a-IR" dirty="0"/>
              <a:t>تجارب و پیامهای زندگی که ممکن است در ایجاد هرگونه ناراحتی از رابطه جنسی و جنسی نقش داشته باشند. </a:t>
            </a:r>
            <a:endParaRPr lang="fa-I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هنگام </a:t>
            </a:r>
            <a:r>
              <a:rPr lang="fa-IR" dirty="0"/>
              <a:t>بزرگ شدن (آشکار و پنهان) به شما پیام داده می شود که دستگاه تناسلی شما و هر کاری با آنها انجام می شود کثیف یا اشتباه است یا "فقط برای رفتن به </a:t>
            </a:r>
            <a:r>
              <a:rPr lang="fa-IR" dirty="0" smtClean="0"/>
              <a:t>توالت است.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r>
              <a:rPr lang="fa-IR" dirty="0"/>
              <a:t>این مورد به دلیل ابراز رابطه جنسی ، مورد سرزنش قرار گرفتن یا "نگاه تنبیهی" قرار می گیرد.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/>
              <a:t>به طور مستقیم یا غیرمستقیم درباره جنسیت و رابطه جنسی از چه چیزهایی یاد گرفتید: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/>
              <a:t>مادر </a:t>
            </a:r>
            <a:r>
              <a:rPr lang="fa-IR" dirty="0" smtClean="0"/>
              <a:t>شما؟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پدر </a:t>
            </a:r>
            <a:r>
              <a:rPr lang="fa-IR" dirty="0" smtClean="0"/>
              <a:t>شما</a:t>
            </a:r>
            <a:r>
              <a:rPr lang="fa-IR" dirty="0"/>
              <a:t>؟</a:t>
            </a:r>
          </a:p>
          <a:p>
            <a:pPr marL="0" indent="0">
              <a:buNone/>
            </a:pPr>
            <a:r>
              <a:rPr lang="fa-IR" dirty="0"/>
              <a:t>خواهر و برادر </a:t>
            </a:r>
            <a:r>
              <a:rPr lang="fa-IR" dirty="0" smtClean="0"/>
              <a:t>شما؟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دوستان </a:t>
            </a:r>
            <a:r>
              <a:rPr lang="fa-IR" dirty="0" smtClean="0"/>
              <a:t>تان؟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سایر اعضای </a:t>
            </a:r>
            <a:r>
              <a:rPr lang="fa-IR" dirty="0" smtClean="0"/>
              <a:t>خانواده؟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جامعه؟</a:t>
            </a:r>
            <a:endParaRPr lang="fa-IR" dirty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/>
              <a:t>آیا پیام های دیگر مربوط به رابطه جنسی را به خاطر می آورید </a:t>
            </a:r>
            <a:r>
              <a:rPr lang="fa-IR" dirty="0" smtClean="0"/>
              <a:t>؟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r>
              <a:rPr lang="fa-IR" dirty="0"/>
              <a:t>به عنوان مثال ، به دلیل "عشق ورزیدن با غذای خود" به شما گفته می شود؟</a:t>
            </a:r>
          </a:p>
        </p:txBody>
      </p:sp>
    </p:spTree>
    <p:extLst>
      <p:ext uri="{BB962C8B-B14F-4D97-AF65-F5344CB8AC3E}">
        <p14:creationId xmlns:p14="http://schemas.microsoft.com/office/powerpoint/2010/main" val="34775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692150"/>
            <a:ext cx="7239000" cy="576421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fa-IR" sz="3200" b="1" dirty="0"/>
              <a:t> زمینه های مسائل عاطفی یا </a:t>
            </a:r>
            <a:r>
              <a:rPr lang="fa-IR" sz="3200" b="1" dirty="0" smtClean="0"/>
              <a:t>درگیری</a:t>
            </a:r>
            <a:r>
              <a:rPr lang="fa-IR" sz="3200" b="1" dirty="0"/>
              <a:t>:</a:t>
            </a:r>
            <a:endParaRPr lang="fa-IR" sz="3200" b="1" dirty="0" smtClean="0"/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dirty="0"/>
              <a:t>دهد وقتی که یک زن به طریقی در رابطه احساس ناراحتی می کند</a:t>
            </a:r>
            <a:r>
              <a:rPr lang="fa-IR" dirty="0" smtClean="0"/>
              <a:t> </a:t>
            </a:r>
            <a:r>
              <a:rPr lang="fa-IR" dirty="0"/>
              <a:t>واژینیسموس می تواند خود به خودی در یک رابطه به عنوان یک پاسخ ناخودآگاه </a:t>
            </a:r>
            <a:r>
              <a:rPr lang="fa-IR" dirty="0" smtClean="0"/>
              <a:t>رخ دهد.</a:t>
            </a:r>
          </a:p>
          <a:p>
            <a:pPr marL="0" indent="0">
              <a:lnSpc>
                <a:spcPct val="170000"/>
              </a:lnSpc>
              <a:buNone/>
            </a:pPr>
            <a:endParaRPr lang="fa-IR" dirty="0"/>
          </a:p>
          <a:p>
            <a:pPr marL="0" indent="0">
              <a:lnSpc>
                <a:spcPct val="170000"/>
              </a:lnSpc>
              <a:buNone/>
            </a:pPr>
            <a:r>
              <a:rPr lang="fa-IR" sz="3200" b="1" dirty="0" smtClean="0"/>
              <a:t>ورود </a:t>
            </a:r>
            <a:r>
              <a:rPr lang="fa-IR" sz="3200" b="1" dirty="0"/>
              <a:t>و </a:t>
            </a:r>
            <a:r>
              <a:rPr lang="fa-IR" sz="3200" b="1" dirty="0" smtClean="0"/>
              <a:t>بودن در </a:t>
            </a:r>
            <a:r>
              <a:rPr lang="fa-IR" sz="3200" b="1" dirty="0"/>
              <a:t>دوران یائسگی </a:t>
            </a:r>
            <a:r>
              <a:rPr lang="fa-IR" sz="3200" b="1" dirty="0" smtClean="0"/>
              <a:t>:</a:t>
            </a:r>
          </a:p>
          <a:p>
            <a:pPr marL="0" indent="0">
              <a:lnSpc>
                <a:spcPct val="170000"/>
              </a:lnSpc>
              <a:buNone/>
            </a:pPr>
            <a:endParaRPr lang="fa-IR" sz="3200" b="1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معمولاً </a:t>
            </a:r>
            <a:r>
              <a:rPr lang="fa-IR" dirty="0"/>
              <a:t>یک خانم </a:t>
            </a:r>
            <a:r>
              <a:rPr lang="fa-IR" dirty="0" smtClean="0"/>
              <a:t>در دوران یائسگی مایعات </a:t>
            </a:r>
            <a:r>
              <a:rPr lang="fa-IR" dirty="0"/>
              <a:t>واژن کمتری </a:t>
            </a:r>
            <a:r>
              <a:rPr lang="fa-IR" dirty="0" smtClean="0"/>
              <a:t>ترشح می </a:t>
            </a:r>
            <a:r>
              <a:rPr lang="fa-IR" dirty="0"/>
              <a:t>کند و احساس خشکی بیشتری نسبت به جوانی دارد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در این مدت ، رابطه جنسی ممکن است به دلیل این خشکی دردناک شود و </a:t>
            </a:r>
            <a:r>
              <a:rPr lang="fa-IR" dirty="0" smtClean="0"/>
              <a:t>در صورت ادامه رابطه جنسی این </a:t>
            </a:r>
            <a:r>
              <a:rPr lang="fa-IR" dirty="0"/>
              <a:t>امر همچنین می تواند منجر به واژینیسموس </a:t>
            </a:r>
            <a:r>
              <a:rPr lang="fa-IR" dirty="0" smtClean="0"/>
              <a:t>شود.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زیرا بدن وی در واکنش به ترس / اضطراب از کشیدگی عضلات واژن شروع به واکنش می کند.</a:t>
            </a:r>
          </a:p>
        </p:txBody>
      </p:sp>
    </p:spTree>
    <p:extLst>
      <p:ext uri="{BB962C8B-B14F-4D97-AF65-F5344CB8AC3E}">
        <p14:creationId xmlns:p14="http://schemas.microsoft.com/office/powerpoint/2010/main" val="296761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92150"/>
            <a:ext cx="7239000" cy="576421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fa-IR" sz="3200" b="1" dirty="0"/>
              <a:t>سایر شرایط جسمی و </a:t>
            </a:r>
            <a:r>
              <a:rPr lang="fa-IR" sz="3200" b="1" dirty="0" smtClean="0"/>
              <a:t>پزشکی: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به </a:t>
            </a:r>
            <a:r>
              <a:rPr lang="fa-IR" dirty="0"/>
              <a:t>طور شگفت انگیزی تعداد زیادی از موقعیت های پزشکی وجود دارد که می تواند باعث ایجاد واژنیسموس </a:t>
            </a:r>
            <a:r>
              <a:rPr lang="fa-IR" dirty="0" smtClean="0"/>
              <a:t>شود  </a:t>
            </a:r>
            <a:r>
              <a:rPr lang="fa-IR" dirty="0"/>
              <a:t>زیرا باعث درد هنگام نفوذ می شود</a:t>
            </a:r>
            <a:r>
              <a:rPr lang="fa-IR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این موارد شامل </a:t>
            </a:r>
            <a:r>
              <a:rPr lang="fa-IR" dirty="0" smtClean="0"/>
              <a:t>: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دوران  </a:t>
            </a:r>
            <a:r>
              <a:rPr lang="fa-IR" dirty="0"/>
              <a:t>پس از زایمان </a:t>
            </a:r>
            <a:endParaRPr lang="fa-IR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 </a:t>
            </a:r>
            <a:r>
              <a:rPr lang="fa-IR" dirty="0"/>
              <a:t>داروها </a:t>
            </a:r>
            <a:endParaRPr lang="fa-IR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 </a:t>
            </a:r>
            <a:r>
              <a:rPr lang="fa-IR" dirty="0"/>
              <a:t>شروع و ادامه آن با مقاربت جنسی علی رغم روانكردن ناكافی واژن </a:t>
            </a:r>
            <a:endParaRPr lang="fa-IR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 </a:t>
            </a:r>
            <a:r>
              <a:rPr lang="fa-IR" dirty="0"/>
              <a:t>عفونت ها </a:t>
            </a:r>
            <a:r>
              <a:rPr lang="fa-IR" dirty="0" smtClean="0"/>
              <a:t>و </a:t>
            </a:r>
            <a:r>
              <a:rPr lang="fa-IR" dirty="0"/>
              <a:t>بیماری های مقاربتی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بیماری </a:t>
            </a:r>
            <a:r>
              <a:rPr lang="fa-IR" dirty="0"/>
              <a:t>های پوستی مانند اگزما </a:t>
            </a:r>
            <a:endParaRPr lang="fa-IR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 </a:t>
            </a:r>
            <a:r>
              <a:rPr lang="fa-IR" dirty="0"/>
              <a:t>افتادگی واژن </a:t>
            </a:r>
            <a:endParaRPr lang="fa-IR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 </a:t>
            </a:r>
            <a:r>
              <a:rPr lang="fa-IR" dirty="0"/>
              <a:t>کیست ها یا تومورها ، آندومتریوز </a:t>
            </a:r>
            <a:endParaRPr lang="fa-IR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dirty="0" smtClean="0"/>
              <a:t> </a:t>
            </a:r>
            <a:r>
              <a:rPr lang="fa-IR" dirty="0"/>
              <a:t>عفونت های دستگاه ادراری و رحم فوقانی </a:t>
            </a:r>
          </a:p>
        </p:txBody>
      </p:sp>
    </p:spTree>
    <p:extLst>
      <p:ext uri="{BB962C8B-B14F-4D97-AF65-F5344CB8AC3E}">
        <p14:creationId xmlns:p14="http://schemas.microsoft.com/office/powerpoint/2010/main" val="1244405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1107</TotalTime>
  <Words>2359</Words>
  <Application>Microsoft Office PowerPoint</Application>
  <PresentationFormat>On-screen Show (4:3)</PresentationFormat>
  <Paragraphs>205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Opulent</vt:lpstr>
      <vt:lpstr>آشنایی با واژینیسموس ،علائم و ویژه گی ها </vt:lpstr>
      <vt:lpstr>سلام من از رابطه جنسی رنج می برم ؟ می ترسم از اینکه همسرم از من رابطه جنسی بخواهد؟</vt:lpstr>
      <vt:lpstr>PowerPoint Presentation</vt:lpstr>
      <vt:lpstr>علت واژینیسموس </vt:lpstr>
      <vt:lpstr>PowerPoint Presentation</vt:lpstr>
      <vt:lpstr>یکی از دلایل رایجی که در ایران رایج است : </vt:lpstr>
      <vt:lpstr>PowerPoint Presentation</vt:lpstr>
      <vt:lpstr>PowerPoint Presentation</vt:lpstr>
      <vt:lpstr>PowerPoint Presentation</vt:lpstr>
      <vt:lpstr>voice</vt:lpstr>
      <vt:lpstr>مزایای جسمی – روحی داشتن رابطه جنسی این رابطه را از خودتان محروم نکنید  </vt:lpstr>
      <vt:lpstr>PowerPoint Presentation</vt:lpstr>
      <vt:lpstr>PowerPoint Presentation</vt:lpstr>
      <vt:lpstr>درک روند تحریک جنسی زنان </vt:lpstr>
      <vt:lpstr>نمودار زیر شدت حسی را نشان می دهد که در بدن طی مراحل مختلف فرد احساس می شود</vt:lpstr>
      <vt:lpstr>مرحله میل جنسی </vt:lpstr>
      <vt:lpstr>برای شناخت بیشتر میل جنسی خود به این سوالات پاسخ دهید :</vt:lpstr>
      <vt:lpstr>مرحله هیجان </vt:lpstr>
      <vt:lpstr>فاز فلات </vt:lpstr>
      <vt:lpstr>مرحله ارگاسم </vt:lpstr>
      <vt:lpstr>مرحله وضوح </vt:lpstr>
      <vt:lpstr>ویژه گی  انعطاف پذیر بودن و آلاستیک بودن واژن  </vt:lpstr>
      <vt:lpstr>علائم واژینیسموس </vt:lpstr>
      <vt:lpstr>PowerPoint Presentation</vt:lpstr>
      <vt:lpstr>PowerPoint Presentation</vt:lpstr>
      <vt:lpstr>این  تصویر برای شناخت بهتر ناحیه ژنیتال برای شما عزیزان آورده شده است </vt:lpstr>
      <vt:lpstr>شناخت انواع پرده بکارت </vt:lpstr>
      <vt:lpstr>بکارت نرمال </vt:lpstr>
      <vt:lpstr>بکارت با ورودی کوچک</vt:lpstr>
      <vt:lpstr>بکارت جداگانه و دوقسمتی </vt:lpstr>
      <vt:lpstr>بکارت ناقص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درمان واژینیسموس</dc:title>
  <dc:creator>مریم</dc:creator>
  <cp:lastModifiedBy>مریم</cp:lastModifiedBy>
  <cp:revision>141</cp:revision>
  <dcterms:created xsi:type="dcterms:W3CDTF">2020-08-17T08:57:05Z</dcterms:created>
  <dcterms:modified xsi:type="dcterms:W3CDTF">2020-10-11T08:17:18Z</dcterms:modified>
</cp:coreProperties>
</file>