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1" d="100"/>
          <a:sy n="71" d="100"/>
        </p:scale>
        <p:origin x="-11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94DD1FE-79D2-4916-ADB9-4CDE09D78636}" type="datetimeFigureOut">
              <a:rPr lang="fa-IR"/>
              <a:pPr/>
              <a:t>02/13/1442</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49544C8-C29B-4E6E-8317-2A34D76A8229}" type="slidenum">
              <a:rPr lang="fa-IR"/>
              <a:pPr/>
              <a:t>‹#›</a:t>
            </a:fld>
            <a:endParaRPr lang="fa-IR"/>
          </a:p>
        </p:txBody>
      </p:sp>
    </p:spTree>
    <p:extLst>
      <p:ext uri="{BB962C8B-B14F-4D97-AF65-F5344CB8AC3E}">
        <p14:creationId xmlns:p14="http://schemas.microsoft.com/office/powerpoint/2010/main" val="147988334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5" name="Footer Placeholder 4"/>
          <p:cNvSpPr>
            <a:spLocks noGrp="1"/>
          </p:cNvSpPr>
          <p:nvPr>
            <p:ph type="ftr" sz="quarter" idx="11"/>
          </p:nvPr>
        </p:nvSpPr>
        <p:spPr/>
        <p:txBody>
          <a:bodyPr/>
          <a:lstStyle>
            <a:extLst/>
          </a:lstStyle>
          <a:p>
            <a:endParaRPr lang="fa-IR">
              <a:solidFill>
                <a:srgbClr val="B13F9A"/>
              </a:solidFill>
            </a:endParaRPr>
          </a:p>
        </p:txBody>
      </p:sp>
      <p:sp>
        <p:nvSpPr>
          <p:cNvPr id="6" name="Slide Number Placeholder 5"/>
          <p:cNvSpPr>
            <a:spLocks noGrp="1"/>
          </p:cNvSpPr>
          <p:nvPr>
            <p:ph type="sldNum" sz="quarter" idx="12"/>
          </p:nvPr>
        </p:nvSpPr>
        <p:spPr/>
        <p:txBody>
          <a:bodyPr/>
          <a:lstStyle>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222439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a-IR">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2990209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94DD1FE-79D2-4916-ADB9-4CDE09D78636}" type="datetimeFigureOut">
              <a:rPr lang="fa-IR"/>
              <a:pPr/>
              <a:t>02/13/1442</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49544C8-C29B-4E6E-8317-2A34D76A8229}" type="slidenum">
              <a:rPr lang="fa-IR"/>
              <a:pPr/>
              <a:t>‹#›</a:t>
            </a:fld>
            <a:endParaRPr lang="fa-IR"/>
          </a:p>
        </p:txBody>
      </p:sp>
    </p:spTree>
    <p:extLst>
      <p:ext uri="{BB962C8B-B14F-4D97-AF65-F5344CB8AC3E}">
        <p14:creationId xmlns:p14="http://schemas.microsoft.com/office/powerpoint/2010/main" val="347764390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5" name="Footer Placeholder 4"/>
          <p:cNvSpPr>
            <a:spLocks noGrp="1"/>
          </p:cNvSpPr>
          <p:nvPr>
            <p:ph type="ftr" sz="quarter" idx="11"/>
          </p:nvPr>
        </p:nvSpPr>
        <p:spPr/>
        <p:txBody>
          <a:bodyPr/>
          <a:lstStyle>
            <a:extLst/>
          </a:lstStyle>
          <a:p>
            <a:endParaRPr lang="fa-IR">
              <a:solidFill>
                <a:srgbClr val="B13F9A"/>
              </a:solidFill>
            </a:endParaRPr>
          </a:p>
        </p:txBody>
      </p:sp>
      <p:sp>
        <p:nvSpPr>
          <p:cNvPr id="6" name="Slide Number Placeholder 5"/>
          <p:cNvSpPr>
            <a:spLocks noGrp="1"/>
          </p:cNvSpPr>
          <p:nvPr>
            <p:ph type="sldNum" sz="quarter" idx="12"/>
          </p:nvPr>
        </p:nvSpPr>
        <p:spPr/>
        <p:txBody>
          <a:bodyPr/>
          <a:lstStyle>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564042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a-IR">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204584327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6" name="Footer Placeholder 5"/>
          <p:cNvSpPr>
            <a:spLocks noGrp="1"/>
          </p:cNvSpPr>
          <p:nvPr>
            <p:ph type="ftr" sz="quarter" idx="11"/>
          </p:nvPr>
        </p:nvSpPr>
        <p:spPr/>
        <p:txBody>
          <a:bodyPr/>
          <a:lstStyle>
            <a:extLst/>
          </a:lstStyle>
          <a:p>
            <a:endParaRPr lang="fa-IR">
              <a:solidFill>
                <a:srgbClr val="B13F9A"/>
              </a:solidFill>
            </a:endParaRPr>
          </a:p>
        </p:txBody>
      </p:sp>
      <p:sp>
        <p:nvSpPr>
          <p:cNvPr id="7" name="Slide Number Placeholder 6"/>
          <p:cNvSpPr>
            <a:spLocks noGrp="1"/>
          </p:cNvSpPr>
          <p:nvPr>
            <p:ph type="sldNum" sz="quarter" idx="12"/>
          </p:nvPr>
        </p:nvSpPr>
        <p:spPr/>
        <p:txBody>
          <a:bodyPr/>
          <a:lstStyle>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2585554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8" name="Footer Placeholder 7"/>
          <p:cNvSpPr>
            <a:spLocks noGrp="1"/>
          </p:cNvSpPr>
          <p:nvPr>
            <p:ph type="ftr" sz="quarter" idx="11"/>
          </p:nvPr>
        </p:nvSpPr>
        <p:spPr/>
        <p:txBody>
          <a:bodyPr/>
          <a:lstStyle>
            <a:extLst/>
          </a:lstStyle>
          <a:p>
            <a:endParaRPr lang="fa-IR">
              <a:solidFill>
                <a:srgbClr val="B13F9A"/>
              </a:solidFill>
            </a:endParaRPr>
          </a:p>
        </p:txBody>
      </p:sp>
      <p:sp>
        <p:nvSpPr>
          <p:cNvPr id="9" name="Slide Number Placeholder 8"/>
          <p:cNvSpPr>
            <a:spLocks noGrp="1"/>
          </p:cNvSpPr>
          <p:nvPr>
            <p:ph type="sldNum" sz="quarter" idx="12"/>
          </p:nvPr>
        </p:nvSpPr>
        <p:spPr/>
        <p:txBody>
          <a:bodyPr/>
          <a:lstStyle>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3663793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4" name="Footer Placeholder 3"/>
          <p:cNvSpPr>
            <a:spLocks noGrp="1"/>
          </p:cNvSpPr>
          <p:nvPr>
            <p:ph type="ftr" sz="quarter" idx="11"/>
          </p:nvPr>
        </p:nvSpPr>
        <p:spPr/>
        <p:txBody>
          <a:bodyPr/>
          <a:lstStyle>
            <a:extLst/>
          </a:lstStyle>
          <a:p>
            <a:endParaRPr lang="fa-IR">
              <a:solidFill>
                <a:srgbClr val="B13F9A"/>
              </a:solidFill>
            </a:endParaRPr>
          </a:p>
        </p:txBody>
      </p:sp>
      <p:sp>
        <p:nvSpPr>
          <p:cNvPr id="5" name="Slide Number Placeholder 4"/>
          <p:cNvSpPr>
            <a:spLocks noGrp="1"/>
          </p:cNvSpPr>
          <p:nvPr>
            <p:ph type="sldNum" sz="quarter" idx="12"/>
          </p:nvPr>
        </p:nvSpPr>
        <p:spPr/>
        <p:txBody>
          <a:bodyPr/>
          <a:lstStyle>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2807515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solidFill>
                <a:srgbClr val="B13F9A"/>
              </a:solidFill>
            </a:endParaRPr>
          </a:p>
        </p:txBody>
      </p:sp>
      <p:sp>
        <p:nvSpPr>
          <p:cNvPr id="4" name="Slide Number Placeholder 3"/>
          <p:cNvSpPr>
            <a:spLocks noGrp="1"/>
          </p:cNvSpPr>
          <p:nvPr>
            <p:ph type="sldNum" sz="quarter" idx="12"/>
          </p:nvPr>
        </p:nvSpPr>
        <p:spPr/>
        <p:txBody>
          <a:bodyPr/>
          <a:lstStyle>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1905460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6" name="Footer Placeholder 5"/>
          <p:cNvSpPr>
            <a:spLocks noGrp="1"/>
          </p:cNvSpPr>
          <p:nvPr>
            <p:ph type="ftr" sz="quarter" idx="11"/>
          </p:nvPr>
        </p:nvSpPr>
        <p:spPr/>
        <p:txBody>
          <a:bodyPr/>
          <a:lstStyle>
            <a:extLst/>
          </a:lstStyle>
          <a:p>
            <a:endParaRPr lang="fa-IR">
              <a:solidFill>
                <a:srgbClr val="B13F9A"/>
              </a:solidFill>
            </a:endParaRPr>
          </a:p>
        </p:txBody>
      </p:sp>
      <p:sp>
        <p:nvSpPr>
          <p:cNvPr id="7" name="Slide Number Placeholder 6"/>
          <p:cNvSpPr>
            <a:spLocks noGrp="1"/>
          </p:cNvSpPr>
          <p:nvPr>
            <p:ph type="sldNum" sz="quarter" idx="12"/>
          </p:nvPr>
        </p:nvSpPr>
        <p:spPr/>
        <p:txBody>
          <a:bodyPr/>
          <a:lstStyle>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134716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5" name="Footer Placeholder 4"/>
          <p:cNvSpPr>
            <a:spLocks noGrp="1"/>
          </p:cNvSpPr>
          <p:nvPr>
            <p:ph type="ftr" sz="quarter" idx="11"/>
          </p:nvPr>
        </p:nvSpPr>
        <p:spPr/>
        <p:txBody>
          <a:bodyPr/>
          <a:lstStyle>
            <a:extLst/>
          </a:lstStyle>
          <a:p>
            <a:endParaRPr lang="fa-IR">
              <a:solidFill>
                <a:srgbClr val="B13F9A"/>
              </a:solidFill>
            </a:endParaRPr>
          </a:p>
        </p:txBody>
      </p:sp>
      <p:sp>
        <p:nvSpPr>
          <p:cNvPr id="6" name="Slide Number Placeholder 5"/>
          <p:cNvSpPr>
            <a:spLocks noGrp="1"/>
          </p:cNvSpPr>
          <p:nvPr>
            <p:ph type="sldNum" sz="quarter" idx="12"/>
          </p:nvPr>
        </p:nvSpPr>
        <p:spPr/>
        <p:txBody>
          <a:bodyPr/>
          <a:lstStyle>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111322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94DD1FE-79D2-4916-ADB9-4CDE09D78636}" type="datetimeFigureOut">
              <a:rPr lang="fa-IR" smtClean="0">
                <a:solidFill>
                  <a:srgbClr val="F4E7ED"/>
                </a:solidFill>
              </a:rPr>
              <a:pPr/>
              <a:t>02/13/1442</a:t>
            </a:fld>
            <a:endParaRPr lang="fa-IR">
              <a:solidFill>
                <a:srgbClr val="F4E7ED"/>
              </a:solidFill>
            </a:endParaRPr>
          </a:p>
        </p:txBody>
      </p:sp>
      <p:sp>
        <p:nvSpPr>
          <p:cNvPr id="6" name="Footer Placeholder 5"/>
          <p:cNvSpPr>
            <a:spLocks noGrp="1"/>
          </p:cNvSpPr>
          <p:nvPr>
            <p:ph type="ftr" sz="quarter" idx="11"/>
          </p:nvPr>
        </p:nvSpPr>
        <p:spPr/>
        <p:txBody>
          <a:bodyPr/>
          <a:lstStyle>
            <a:extLst/>
          </a:lstStyle>
          <a:p>
            <a:endParaRPr lang="fa-IR">
              <a:solidFill>
                <a:srgbClr val="F4E7ED"/>
              </a:solidFill>
            </a:endParaRPr>
          </a:p>
        </p:txBody>
      </p:sp>
      <p:sp>
        <p:nvSpPr>
          <p:cNvPr id="7" name="Slide Number Placeholder 6"/>
          <p:cNvSpPr>
            <a:spLocks noGrp="1"/>
          </p:cNvSpPr>
          <p:nvPr>
            <p:ph type="sldNum" sz="quarter" idx="12"/>
          </p:nvPr>
        </p:nvSpPr>
        <p:spPr/>
        <p:txBody>
          <a:bodyPr/>
          <a:lstStyle>
            <a:extLst/>
          </a:lstStyle>
          <a:p>
            <a:fld id="{D49544C8-C29B-4E6E-8317-2A34D76A8229}" type="slidenum">
              <a:rPr lang="fa-IR" smtClean="0">
                <a:solidFill>
                  <a:srgbClr val="F4E7ED"/>
                </a:solidFill>
              </a:rPr>
              <a:pPr/>
              <a:t>‹#›</a:t>
            </a:fld>
            <a:endParaRPr lang="fa-IR">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257185494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5" name="Footer Placeholder 4"/>
          <p:cNvSpPr>
            <a:spLocks noGrp="1"/>
          </p:cNvSpPr>
          <p:nvPr>
            <p:ph type="ftr" sz="quarter" idx="11"/>
          </p:nvPr>
        </p:nvSpPr>
        <p:spPr/>
        <p:txBody>
          <a:bodyPr/>
          <a:lstStyle>
            <a:extLst/>
          </a:lstStyle>
          <a:p>
            <a:endParaRPr lang="fa-IR">
              <a:solidFill>
                <a:srgbClr val="B13F9A"/>
              </a:solidFill>
            </a:endParaRPr>
          </a:p>
        </p:txBody>
      </p:sp>
      <p:sp>
        <p:nvSpPr>
          <p:cNvPr id="6" name="Slide Number Placeholder 5"/>
          <p:cNvSpPr>
            <a:spLocks noGrp="1"/>
          </p:cNvSpPr>
          <p:nvPr>
            <p:ph type="sldNum" sz="quarter" idx="12"/>
          </p:nvPr>
        </p:nvSpPr>
        <p:spPr/>
        <p:txBody>
          <a:bodyPr/>
          <a:lstStyle>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1813965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a-IR">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1663733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a-IR">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41624112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6" name="Footer Placeholder 5"/>
          <p:cNvSpPr>
            <a:spLocks noGrp="1"/>
          </p:cNvSpPr>
          <p:nvPr>
            <p:ph type="ftr" sz="quarter" idx="11"/>
          </p:nvPr>
        </p:nvSpPr>
        <p:spPr/>
        <p:txBody>
          <a:bodyPr/>
          <a:lstStyle>
            <a:extLst/>
          </a:lstStyle>
          <a:p>
            <a:endParaRPr lang="fa-IR">
              <a:solidFill>
                <a:srgbClr val="B13F9A"/>
              </a:solidFill>
            </a:endParaRPr>
          </a:p>
        </p:txBody>
      </p:sp>
      <p:sp>
        <p:nvSpPr>
          <p:cNvPr id="7" name="Slide Number Placeholder 6"/>
          <p:cNvSpPr>
            <a:spLocks noGrp="1"/>
          </p:cNvSpPr>
          <p:nvPr>
            <p:ph type="sldNum" sz="quarter" idx="12"/>
          </p:nvPr>
        </p:nvSpPr>
        <p:spPr/>
        <p:txBody>
          <a:bodyPr/>
          <a:lstStyle>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32661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8" name="Footer Placeholder 7"/>
          <p:cNvSpPr>
            <a:spLocks noGrp="1"/>
          </p:cNvSpPr>
          <p:nvPr>
            <p:ph type="ftr" sz="quarter" idx="11"/>
          </p:nvPr>
        </p:nvSpPr>
        <p:spPr/>
        <p:txBody>
          <a:bodyPr/>
          <a:lstStyle>
            <a:extLst/>
          </a:lstStyle>
          <a:p>
            <a:endParaRPr lang="fa-IR">
              <a:solidFill>
                <a:srgbClr val="B13F9A"/>
              </a:solidFill>
            </a:endParaRPr>
          </a:p>
        </p:txBody>
      </p:sp>
      <p:sp>
        <p:nvSpPr>
          <p:cNvPr id="9" name="Slide Number Placeholder 8"/>
          <p:cNvSpPr>
            <a:spLocks noGrp="1"/>
          </p:cNvSpPr>
          <p:nvPr>
            <p:ph type="sldNum" sz="quarter" idx="12"/>
          </p:nvPr>
        </p:nvSpPr>
        <p:spPr/>
        <p:txBody>
          <a:bodyPr/>
          <a:lstStyle>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276566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4" name="Footer Placeholder 3"/>
          <p:cNvSpPr>
            <a:spLocks noGrp="1"/>
          </p:cNvSpPr>
          <p:nvPr>
            <p:ph type="ftr" sz="quarter" idx="11"/>
          </p:nvPr>
        </p:nvSpPr>
        <p:spPr/>
        <p:txBody>
          <a:bodyPr/>
          <a:lstStyle>
            <a:extLst/>
          </a:lstStyle>
          <a:p>
            <a:endParaRPr lang="fa-IR">
              <a:solidFill>
                <a:srgbClr val="B13F9A"/>
              </a:solidFill>
            </a:endParaRPr>
          </a:p>
        </p:txBody>
      </p:sp>
      <p:sp>
        <p:nvSpPr>
          <p:cNvPr id="5" name="Slide Number Placeholder 4"/>
          <p:cNvSpPr>
            <a:spLocks noGrp="1"/>
          </p:cNvSpPr>
          <p:nvPr>
            <p:ph type="sldNum" sz="quarter" idx="12"/>
          </p:nvPr>
        </p:nvSpPr>
        <p:spPr/>
        <p:txBody>
          <a:bodyPr/>
          <a:lstStyle>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296095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solidFill>
                <a:srgbClr val="B13F9A"/>
              </a:solidFill>
            </a:endParaRPr>
          </a:p>
        </p:txBody>
      </p:sp>
      <p:sp>
        <p:nvSpPr>
          <p:cNvPr id="4" name="Slide Number Placeholder 3"/>
          <p:cNvSpPr>
            <a:spLocks noGrp="1"/>
          </p:cNvSpPr>
          <p:nvPr>
            <p:ph type="sldNum" sz="quarter" idx="12"/>
          </p:nvPr>
        </p:nvSpPr>
        <p:spPr/>
        <p:txBody>
          <a:bodyPr/>
          <a:lstStyle>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31147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6" name="Footer Placeholder 5"/>
          <p:cNvSpPr>
            <a:spLocks noGrp="1"/>
          </p:cNvSpPr>
          <p:nvPr>
            <p:ph type="ftr" sz="quarter" idx="11"/>
          </p:nvPr>
        </p:nvSpPr>
        <p:spPr/>
        <p:txBody>
          <a:bodyPr/>
          <a:lstStyle>
            <a:extLst/>
          </a:lstStyle>
          <a:p>
            <a:endParaRPr lang="fa-IR">
              <a:solidFill>
                <a:srgbClr val="B13F9A"/>
              </a:solidFill>
            </a:endParaRPr>
          </a:p>
        </p:txBody>
      </p:sp>
      <p:sp>
        <p:nvSpPr>
          <p:cNvPr id="7" name="Slide Number Placeholder 6"/>
          <p:cNvSpPr>
            <a:spLocks noGrp="1"/>
          </p:cNvSpPr>
          <p:nvPr>
            <p:ph type="sldNum" sz="quarter" idx="12"/>
          </p:nvPr>
        </p:nvSpPr>
        <p:spPr/>
        <p:txBody>
          <a:bodyPr/>
          <a:lstStyle>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1867293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94DD1FE-79D2-4916-ADB9-4CDE09D78636}" type="datetimeFigureOut">
              <a:rPr lang="fa-IR" smtClean="0">
                <a:solidFill>
                  <a:srgbClr val="F4E7ED"/>
                </a:solidFill>
              </a:rPr>
              <a:pPr/>
              <a:t>02/13/1442</a:t>
            </a:fld>
            <a:endParaRPr lang="fa-IR">
              <a:solidFill>
                <a:srgbClr val="F4E7ED"/>
              </a:solidFill>
            </a:endParaRPr>
          </a:p>
        </p:txBody>
      </p:sp>
      <p:sp>
        <p:nvSpPr>
          <p:cNvPr id="6" name="Footer Placeholder 5"/>
          <p:cNvSpPr>
            <a:spLocks noGrp="1"/>
          </p:cNvSpPr>
          <p:nvPr>
            <p:ph type="ftr" sz="quarter" idx="11"/>
          </p:nvPr>
        </p:nvSpPr>
        <p:spPr/>
        <p:txBody>
          <a:bodyPr/>
          <a:lstStyle>
            <a:extLst/>
          </a:lstStyle>
          <a:p>
            <a:endParaRPr lang="fa-IR">
              <a:solidFill>
                <a:srgbClr val="F4E7ED"/>
              </a:solidFill>
            </a:endParaRPr>
          </a:p>
        </p:txBody>
      </p:sp>
      <p:sp>
        <p:nvSpPr>
          <p:cNvPr id="7" name="Slide Number Placeholder 6"/>
          <p:cNvSpPr>
            <a:spLocks noGrp="1"/>
          </p:cNvSpPr>
          <p:nvPr>
            <p:ph type="sldNum" sz="quarter" idx="12"/>
          </p:nvPr>
        </p:nvSpPr>
        <p:spPr/>
        <p:txBody>
          <a:bodyPr/>
          <a:lstStyle>
            <a:extLst/>
          </a:lstStyle>
          <a:p>
            <a:fld id="{D49544C8-C29B-4E6E-8317-2A34D76A8229}" type="slidenum">
              <a:rPr lang="fa-IR" smtClean="0">
                <a:solidFill>
                  <a:srgbClr val="F4E7ED"/>
                </a:solidFill>
              </a:rPr>
              <a:pPr/>
              <a:t>‹#›</a:t>
            </a:fld>
            <a:endParaRPr lang="fa-IR">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258388730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36641251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94DD1FE-79D2-4916-ADB9-4CDE09D78636}" type="datetimeFigureOut">
              <a:rPr lang="fa-IR" smtClean="0">
                <a:solidFill>
                  <a:srgbClr val="B13F9A"/>
                </a:solidFill>
              </a:rPr>
              <a:pPr/>
              <a:t>02/13/1442</a:t>
            </a:fld>
            <a:endParaRPr lang="fa-IR">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49544C8-C29B-4E6E-8317-2A34D76A8229}" type="slidenum">
              <a:rPr lang="fa-IR" smtClean="0">
                <a:solidFill>
                  <a:srgbClr val="B13F9A"/>
                </a:solidFill>
              </a:rPr>
              <a:pPr/>
              <a:t>‹#›</a:t>
            </a:fld>
            <a:endParaRPr lang="fa-IR">
              <a:solidFill>
                <a:srgbClr val="B13F9A"/>
              </a:solidFill>
            </a:endParaRPr>
          </a:p>
        </p:txBody>
      </p:sp>
    </p:spTree>
    <p:extLst>
      <p:ext uri="{BB962C8B-B14F-4D97-AF65-F5344CB8AC3E}">
        <p14:creationId xmlns:p14="http://schemas.microsoft.com/office/powerpoint/2010/main" val="18982481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a:solidFill>
                  <a:schemeClr val="bg1"/>
                </a:solidFill>
              </a:rPr>
              <a:t>درمان واژینیسموس</a:t>
            </a:r>
          </a:p>
        </p:txBody>
      </p:sp>
      <p:sp>
        <p:nvSpPr>
          <p:cNvPr id="3" name="Subtitle 2"/>
          <p:cNvSpPr>
            <a:spLocks noGrp="1"/>
          </p:cNvSpPr>
          <p:nvPr>
            <p:ph type="subTitle" idx="1"/>
          </p:nvPr>
        </p:nvSpPr>
        <p:spPr/>
        <p:txBody>
          <a:bodyPr/>
          <a:lstStyle/>
          <a:p>
            <a:pPr algn="ctr"/>
            <a:r>
              <a:rPr lang="fa-IR" b="1" dirty="0">
                <a:solidFill>
                  <a:schemeClr val="bg1"/>
                </a:solidFill>
              </a:rPr>
              <a:t>جلسه اول </a:t>
            </a:r>
          </a:p>
          <a:p>
            <a:endParaRPr lang="fa-IR" dirty="0"/>
          </a:p>
        </p:txBody>
      </p:sp>
    </p:spTree>
    <p:extLst>
      <p:ext uri="{BB962C8B-B14F-4D97-AF65-F5344CB8AC3E}">
        <p14:creationId xmlns:p14="http://schemas.microsoft.com/office/powerpoint/2010/main" val="1378401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7239000" cy="5544616"/>
          </a:xfrm>
        </p:spPr>
        <p:txBody>
          <a:bodyPr/>
          <a:lstStyle/>
          <a:p>
            <a:pPr>
              <a:buFont typeface="Wingdings" panose="05000000000000000000" pitchFamily="2" charset="2"/>
              <a:buChar char="q"/>
            </a:pPr>
            <a:r>
              <a:rPr lang="fa-IR" dirty="0" smtClean="0"/>
              <a:t>دراز کشیده ودستانتان را روی شکم قرار داده و سعی کنید ابتدا هوا را از بینی به مدت 4 ثانیه داخل شکم کنید     ( دم )  طوری که قفسه سینه حرکت نکند و تنها شکم پر از هوا شود .</a:t>
            </a:r>
          </a:p>
          <a:p>
            <a:pPr>
              <a:buFont typeface="Wingdings" panose="05000000000000000000" pitchFamily="2" charset="2"/>
              <a:buChar char="q"/>
            </a:pPr>
            <a:endParaRPr lang="fa-IR" dirty="0"/>
          </a:p>
          <a:p>
            <a:pPr>
              <a:buFont typeface="Wingdings" panose="05000000000000000000" pitchFamily="2" charset="2"/>
              <a:buChar char="q"/>
            </a:pPr>
            <a:r>
              <a:rPr lang="fa-IR" dirty="0" smtClean="0"/>
              <a:t>2 ثانیه هوا را حبس کرده  تا ریه ها اکسیژن کافی را جذب کنند.</a:t>
            </a:r>
          </a:p>
          <a:p>
            <a:pPr>
              <a:buFont typeface="Wingdings" panose="05000000000000000000" pitchFamily="2" charset="2"/>
              <a:buChar char="q"/>
            </a:pPr>
            <a:endParaRPr lang="fa-IR" dirty="0"/>
          </a:p>
          <a:p>
            <a:pPr>
              <a:buFont typeface="Wingdings" panose="05000000000000000000" pitchFamily="2" charset="2"/>
              <a:buChar char="q"/>
            </a:pPr>
            <a:r>
              <a:rPr lang="fa-IR" dirty="0" smtClean="0"/>
              <a:t>در آخر هوا را از دهان تخلیه کرده (بازدم) و سعی کنید عضلاتتان را نیز رها و شل کنید .</a:t>
            </a:r>
          </a:p>
          <a:p>
            <a:pPr>
              <a:buFont typeface="Wingdings" panose="05000000000000000000" pitchFamily="2" charset="2"/>
              <a:buChar char="q"/>
            </a:pPr>
            <a:endParaRPr lang="fa-IR" dirty="0" smtClean="0"/>
          </a:p>
          <a:p>
            <a:pPr>
              <a:buFont typeface="Wingdings" panose="05000000000000000000" pitchFamily="2" charset="2"/>
              <a:buChar char="q"/>
            </a:pPr>
            <a:r>
              <a:rPr lang="fa-IR" dirty="0" smtClean="0"/>
              <a:t>دقت داشته باشید که انواع تنفس های شکمی وجود دارد و این هم یک مدل از انها ست.</a:t>
            </a:r>
            <a:endParaRPr lang="fa-IR" dirty="0"/>
          </a:p>
          <a:p>
            <a:pPr>
              <a:buFont typeface="Wingdings" panose="05000000000000000000" pitchFamily="2" charset="2"/>
              <a:buChar char="q"/>
            </a:pPr>
            <a:endParaRPr lang="fa-IR" dirty="0"/>
          </a:p>
        </p:txBody>
      </p:sp>
    </p:spTree>
    <p:extLst>
      <p:ext uri="{BB962C8B-B14F-4D97-AF65-F5344CB8AC3E}">
        <p14:creationId xmlns:p14="http://schemas.microsoft.com/office/powerpoint/2010/main" val="2155049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7239000" cy="1224136"/>
          </a:xfrm>
        </p:spPr>
        <p:txBody>
          <a:bodyPr>
            <a:noAutofit/>
          </a:bodyPr>
          <a:lstStyle/>
          <a:p>
            <a:pPr algn="ctr"/>
            <a:r>
              <a:rPr lang="fa-IR" sz="5400" dirty="0"/>
              <a:t>آگاهی از بدن</a:t>
            </a:r>
            <a:br>
              <a:rPr lang="fa-IR" sz="5400" dirty="0"/>
            </a:br>
            <a:endParaRPr lang="fa-IR" sz="5400" dirty="0"/>
          </a:p>
        </p:txBody>
      </p:sp>
      <p:sp>
        <p:nvSpPr>
          <p:cNvPr id="3" name="Content Placeholder 2"/>
          <p:cNvSpPr>
            <a:spLocks noGrp="1"/>
          </p:cNvSpPr>
          <p:nvPr>
            <p:ph idx="1"/>
          </p:nvPr>
        </p:nvSpPr>
        <p:spPr>
          <a:xfrm>
            <a:off x="457200" y="692696"/>
            <a:ext cx="7239000" cy="5763040"/>
          </a:xfrm>
        </p:spPr>
        <p:txBody>
          <a:bodyPr>
            <a:normAutofit fontScale="70000" lnSpcReduction="20000"/>
          </a:bodyPr>
          <a:lstStyle/>
          <a:p>
            <a:pPr marL="0" indent="0">
              <a:buNone/>
            </a:pPr>
            <a:endParaRPr lang="fa-IR" dirty="0"/>
          </a:p>
          <a:p>
            <a:pPr marL="0" indent="0">
              <a:buNone/>
            </a:pPr>
            <a:r>
              <a:rPr lang="fa-IR" dirty="0" smtClean="0"/>
              <a:t>با تمریناتی که در زیر توضیح داده میشود هف شناخت و بالا بردن سطح خود آگاهی شما است .</a:t>
            </a:r>
          </a:p>
          <a:p>
            <a:pPr marL="0" indent="0">
              <a:buNone/>
            </a:pPr>
            <a:r>
              <a:rPr lang="fa-IR" dirty="0" smtClean="0"/>
              <a:t>باید </a:t>
            </a:r>
            <a:r>
              <a:rPr lang="fa-IR" dirty="0"/>
              <a:t>اطمینان حاصل کنید که فضای امن و خصوصی دارید که می توانید در آن استراحت کنید.</a:t>
            </a:r>
          </a:p>
          <a:p>
            <a:pPr marL="0" indent="0">
              <a:buNone/>
            </a:pPr>
            <a:endParaRPr lang="fa-IR" dirty="0"/>
          </a:p>
          <a:p>
            <a:pPr marL="0" indent="0">
              <a:buNone/>
            </a:pPr>
            <a:r>
              <a:rPr lang="fa-IR" dirty="0"/>
              <a:t>این به معنای خاموش کردن تلفن ها و سایر دستگاه هایی است که ممکن است باعث پرت شدن حواس شما </a:t>
            </a:r>
            <a:r>
              <a:rPr lang="fa-IR" dirty="0" smtClean="0"/>
              <a:t>شود.</a:t>
            </a:r>
          </a:p>
          <a:p>
            <a:pPr marL="0" indent="0">
              <a:buNone/>
            </a:pPr>
            <a:r>
              <a:rPr lang="fa-IR" dirty="0" smtClean="0"/>
              <a:t>من </a:t>
            </a:r>
            <a:r>
              <a:rPr lang="fa-IR" dirty="0"/>
              <a:t>توصیه نمی کنم این تمرینات را در وسط یک روز شلوغ انجام دهید یا </a:t>
            </a:r>
            <a:r>
              <a:rPr lang="fa-IR" dirty="0" smtClean="0"/>
              <a:t>در انجامش عجله کنید .</a:t>
            </a:r>
            <a:endParaRPr lang="fa-IR" dirty="0"/>
          </a:p>
          <a:p>
            <a:pPr marL="0" indent="0">
              <a:buNone/>
            </a:pPr>
            <a:endParaRPr lang="fa-IR" dirty="0"/>
          </a:p>
          <a:p>
            <a:pPr marL="0" indent="0">
              <a:buNone/>
            </a:pPr>
            <a:r>
              <a:rPr lang="fa-IR" dirty="0" smtClean="0"/>
              <a:t>شاید </a:t>
            </a:r>
            <a:r>
              <a:rPr lang="fa-IR" dirty="0"/>
              <a:t>دوست داشته باشید فضای زیبایی ایجاد کنید. این یک قرار ملاقات با خودتان است ، بنابراین پیش بروید و صحنه را تنظیم کنید</a:t>
            </a:r>
            <a:r>
              <a:rPr lang="fa-IR" dirty="0" smtClean="0"/>
              <a:t>.</a:t>
            </a:r>
          </a:p>
          <a:p>
            <a:pPr marL="0" indent="0">
              <a:buNone/>
            </a:pPr>
            <a:r>
              <a:rPr lang="fa-IR" dirty="0" smtClean="0"/>
              <a:t> </a:t>
            </a:r>
            <a:r>
              <a:rPr lang="fa-IR" dirty="0"/>
              <a:t>شمع روشن کنید ، </a:t>
            </a:r>
            <a:r>
              <a:rPr lang="fa-IR" dirty="0" smtClean="0"/>
              <a:t>میتوانید از اسانسهای طبیعی ویا عود استفداه کنید ، </a:t>
            </a:r>
            <a:r>
              <a:rPr lang="fa-IR" dirty="0"/>
              <a:t>در صورت لزوم اتاق را گرم کنید. </a:t>
            </a:r>
            <a:endParaRPr lang="fa-IR" dirty="0" smtClean="0"/>
          </a:p>
          <a:p>
            <a:pPr marL="0" indent="0">
              <a:buNone/>
            </a:pPr>
            <a:r>
              <a:rPr lang="fa-IR" dirty="0" smtClean="0"/>
              <a:t>همه </a:t>
            </a:r>
            <a:r>
              <a:rPr lang="fa-IR" dirty="0"/>
              <a:t>اینها اختیاری و یک انتخاب شخصی است. </a:t>
            </a:r>
          </a:p>
          <a:p>
            <a:pPr marL="0" indent="0">
              <a:buNone/>
            </a:pPr>
            <a:r>
              <a:rPr lang="fa-IR" dirty="0"/>
              <a:t>این تمرینات را می توان در هر زمان و در هر وضعیت بدن انجام داد ، اما برای مبتدیان می خواهم کمی وقت بگذارید و آنها را در حالت خوابیده انجام دهید. </a:t>
            </a:r>
            <a:endParaRPr lang="fa-IR" dirty="0" smtClean="0"/>
          </a:p>
          <a:p>
            <a:pPr marL="0" indent="0">
              <a:buNone/>
            </a:pPr>
            <a:r>
              <a:rPr lang="fa-IR" dirty="0" smtClean="0"/>
              <a:t>همچنین </a:t>
            </a:r>
            <a:r>
              <a:rPr lang="fa-IR" dirty="0"/>
              <a:t>برای انجام این </a:t>
            </a:r>
            <a:r>
              <a:rPr lang="fa-IR" dirty="0" smtClean="0"/>
              <a:t> تمرینات بهتراست که </a:t>
            </a:r>
            <a:r>
              <a:rPr lang="fa-IR" dirty="0"/>
              <a:t>در حالت خوابیده قرار بگیرند که غالباً رابطه جنسی و سایر تمرینات جنسی که بعداً در این </a:t>
            </a:r>
            <a:r>
              <a:rPr lang="fa-IR" dirty="0" smtClean="0"/>
              <a:t>جا آمده </a:t>
            </a:r>
            <a:r>
              <a:rPr lang="fa-IR" dirty="0"/>
              <a:t>در حالت خوابیده انجام می شود. </a:t>
            </a:r>
            <a:endParaRPr lang="fa-IR" dirty="0" smtClean="0"/>
          </a:p>
          <a:p>
            <a:pPr marL="0" indent="0">
              <a:buNone/>
            </a:pPr>
            <a:r>
              <a:rPr lang="fa-IR" dirty="0" smtClean="0"/>
              <a:t>به </a:t>
            </a:r>
            <a:r>
              <a:rPr lang="fa-IR" dirty="0"/>
              <a:t>علاوه دراز کشیدن به خودی خود موقعیت آرامش بخشی است و من می خواهم هنگام انجام این تمرینات احساس آرامش کنید.</a:t>
            </a:r>
          </a:p>
        </p:txBody>
      </p:sp>
    </p:spTree>
    <p:extLst>
      <p:ext uri="{BB962C8B-B14F-4D97-AF65-F5344CB8AC3E}">
        <p14:creationId xmlns:p14="http://schemas.microsoft.com/office/powerpoint/2010/main" val="2831539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dirty="0"/>
              <a:t>ذهن </a:t>
            </a:r>
            <a:r>
              <a:rPr lang="fa-IR" sz="5400" dirty="0" smtClean="0"/>
              <a:t>آگاهی</a:t>
            </a:r>
            <a:endParaRPr lang="fa-IR" sz="5400" dirty="0"/>
          </a:p>
        </p:txBody>
      </p:sp>
      <p:sp>
        <p:nvSpPr>
          <p:cNvPr id="3" name="Content Placeholder 2"/>
          <p:cNvSpPr>
            <a:spLocks noGrp="1"/>
          </p:cNvSpPr>
          <p:nvPr>
            <p:ph idx="1"/>
          </p:nvPr>
        </p:nvSpPr>
        <p:spPr>
          <a:xfrm>
            <a:off x="457200" y="1484784"/>
            <a:ext cx="7239000" cy="4970952"/>
          </a:xfrm>
        </p:spPr>
        <p:txBody>
          <a:bodyPr>
            <a:normAutofit fontScale="92500" lnSpcReduction="10000"/>
          </a:bodyPr>
          <a:lstStyle/>
          <a:p>
            <a:pPr marL="0" indent="0">
              <a:buNone/>
            </a:pPr>
            <a:r>
              <a:rPr lang="fa-IR" dirty="0" smtClean="0"/>
              <a:t>ذهن </a:t>
            </a:r>
            <a:r>
              <a:rPr lang="fa-IR" dirty="0"/>
              <a:t>آگاهی اصطلاحی است </a:t>
            </a:r>
            <a:r>
              <a:rPr lang="fa-IR" dirty="0" smtClean="0"/>
              <a:t> </a:t>
            </a:r>
            <a:r>
              <a:rPr lang="fa-IR" dirty="0"/>
              <a:t>برای توصیف عمل فقط مشاهده کردن به روش آرام و</a:t>
            </a:r>
            <a:r>
              <a:rPr lang="fa-IR" dirty="0" smtClean="0"/>
              <a:t>آنچه </a:t>
            </a:r>
            <a:r>
              <a:rPr lang="fa-IR" dirty="0"/>
              <a:t>در اطراف شما و درون شما اتفاق می افتد بدون قضاوت یا هرگونه تلاش برای هدایت افکار شما در یک جهت خاص انجام می شود.</a:t>
            </a:r>
          </a:p>
          <a:p>
            <a:pPr marL="0" indent="0">
              <a:buNone/>
            </a:pPr>
            <a:endParaRPr lang="fa-IR" dirty="0"/>
          </a:p>
          <a:p>
            <a:pPr marL="0" indent="0">
              <a:buNone/>
            </a:pPr>
            <a:r>
              <a:rPr lang="fa-IR" dirty="0" smtClean="0"/>
              <a:t>علوم </a:t>
            </a:r>
            <a:r>
              <a:rPr lang="fa-IR" dirty="0"/>
              <a:t>اعصاب و تحقیقات پزشکی همچنین نشان داده است که ورود به فضای آگاهی آرام نقش مهمی در بهبود آسیب های روحی و جسمی و همچنین تقویت سلامتی دارد.</a:t>
            </a:r>
          </a:p>
          <a:p>
            <a:pPr marL="0" indent="0">
              <a:buNone/>
            </a:pPr>
            <a:endParaRPr lang="fa-IR" dirty="0"/>
          </a:p>
          <a:p>
            <a:pPr marL="0" indent="0">
              <a:buNone/>
            </a:pPr>
            <a:r>
              <a:rPr lang="fa-IR" dirty="0"/>
              <a:t>این یک تمرین است که همه چیز در مورد آگاهی بدون قضاوت است</a:t>
            </a:r>
            <a:r>
              <a:rPr lang="fa-IR" dirty="0" smtClean="0"/>
              <a:t>.</a:t>
            </a:r>
          </a:p>
          <a:p>
            <a:pPr marL="0" indent="0">
              <a:buNone/>
            </a:pPr>
            <a:r>
              <a:rPr lang="fa-IR" dirty="0" smtClean="0"/>
              <a:t> </a:t>
            </a:r>
            <a:r>
              <a:rPr lang="fa-IR" dirty="0"/>
              <a:t>تنظیم تجربه فعلی و انتخاب آنچه تمرکز می کنید - جایی که توجه شما باشد ، یک مهارت حیاتی برای ایجاد یک تجربه جنسی مثبت و زندگی جنسی است. </a:t>
            </a:r>
            <a:endParaRPr lang="fa-IR" dirty="0" smtClean="0"/>
          </a:p>
          <a:p>
            <a:pPr marL="0" indent="0">
              <a:buNone/>
            </a:pPr>
            <a:endParaRPr lang="fa-IR" dirty="0"/>
          </a:p>
        </p:txBody>
      </p:sp>
    </p:spTree>
    <p:extLst>
      <p:ext uri="{BB962C8B-B14F-4D97-AF65-F5344CB8AC3E}">
        <p14:creationId xmlns:p14="http://schemas.microsoft.com/office/powerpoint/2010/main" val="2170921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948720"/>
          </a:xfrm>
        </p:spPr>
        <p:txBody>
          <a:bodyPr>
            <a:normAutofit fontScale="90000"/>
          </a:bodyPr>
          <a:lstStyle/>
          <a:p>
            <a:pPr algn="ctr"/>
            <a:r>
              <a:rPr lang="fa-IR" dirty="0" smtClean="0"/>
              <a:t>مراحل ذهن آگاهی ( </a:t>
            </a:r>
            <a:r>
              <a:rPr lang="en-US" dirty="0" smtClean="0"/>
              <a:t>(mind </a:t>
            </a:r>
            <a:r>
              <a:rPr lang="en-US" dirty="0" err="1" smtClean="0"/>
              <a:t>fullnes</a:t>
            </a:r>
            <a:endParaRPr lang="fa-IR" dirty="0"/>
          </a:p>
        </p:txBody>
      </p:sp>
      <p:sp>
        <p:nvSpPr>
          <p:cNvPr id="3" name="Content Placeholder 2"/>
          <p:cNvSpPr>
            <a:spLocks noGrp="1"/>
          </p:cNvSpPr>
          <p:nvPr>
            <p:ph sz="half" idx="1"/>
          </p:nvPr>
        </p:nvSpPr>
        <p:spPr/>
        <p:txBody>
          <a:bodyPr>
            <a:normAutofit fontScale="77500" lnSpcReduction="20000"/>
          </a:bodyPr>
          <a:lstStyle/>
          <a:p>
            <a:pPr marL="0" indent="0">
              <a:buNone/>
            </a:pPr>
            <a:endParaRPr lang="fa-IR" dirty="0"/>
          </a:p>
          <a:p>
            <a:pPr marL="0" indent="0">
              <a:buNone/>
            </a:pPr>
            <a:r>
              <a:rPr lang="fa-IR" dirty="0"/>
              <a:t>6. با </a:t>
            </a:r>
            <a:r>
              <a:rPr lang="fa-IR" dirty="0" smtClean="0"/>
              <a:t>ثابت نگه داشتن سر خود و تنها با حرکت دادن چشمان چه چیزهایی را میتوانید ببینید ؟</a:t>
            </a:r>
          </a:p>
          <a:p>
            <a:pPr marL="0" indent="0">
              <a:buNone/>
            </a:pPr>
            <a:endParaRPr lang="fa-IR" dirty="0"/>
          </a:p>
          <a:p>
            <a:pPr marL="0" indent="0">
              <a:buNone/>
            </a:pPr>
            <a:r>
              <a:rPr lang="fa-IR" dirty="0" smtClean="0"/>
              <a:t>7</a:t>
            </a:r>
            <a:r>
              <a:rPr lang="fa-IR" dirty="0"/>
              <a:t>. بوی چه چیزی را حس می کنید؟ حتی اگر از طریق سوزاندن بخور یا </a:t>
            </a:r>
            <a:r>
              <a:rPr lang="fa-IR" dirty="0" smtClean="0"/>
              <a:t>اسانس ها هیچ </a:t>
            </a:r>
            <a:r>
              <a:rPr lang="fa-IR" dirty="0"/>
              <a:t>بویی اضافه نکرده باشید ، باز هم می توانید بویایی را حس کنید. از بوهای ماندگار از وعده های غذایی گرفته تا بوی شریک زندگی در ملافه ها ، تا رایحه گلی که از پنجره ای باز می پیچد.</a:t>
            </a:r>
          </a:p>
          <a:p>
            <a:pPr marL="0" indent="0">
              <a:buNone/>
            </a:pPr>
            <a:endParaRPr lang="fa-IR" dirty="0"/>
          </a:p>
        </p:txBody>
      </p:sp>
      <p:sp>
        <p:nvSpPr>
          <p:cNvPr id="4" name="Content Placeholder 3"/>
          <p:cNvSpPr>
            <a:spLocks noGrp="1"/>
          </p:cNvSpPr>
          <p:nvPr>
            <p:ph sz="half" idx="2"/>
          </p:nvPr>
        </p:nvSpPr>
        <p:spPr/>
        <p:txBody>
          <a:bodyPr>
            <a:normAutofit fontScale="77500" lnSpcReduction="20000"/>
          </a:bodyPr>
          <a:lstStyle/>
          <a:p>
            <a:pPr marL="0" indent="0">
              <a:buNone/>
            </a:pPr>
            <a:endParaRPr lang="fa-IR" dirty="0"/>
          </a:p>
          <a:p>
            <a:pPr marL="0" indent="0">
              <a:buNone/>
            </a:pPr>
            <a:r>
              <a:rPr lang="fa-IR" dirty="0"/>
              <a:t>1. دراز بکشید و راحت باشید.</a:t>
            </a:r>
          </a:p>
          <a:p>
            <a:pPr marL="0" indent="0">
              <a:buNone/>
            </a:pPr>
            <a:endParaRPr lang="fa-IR" dirty="0"/>
          </a:p>
          <a:p>
            <a:pPr marL="0" indent="0">
              <a:buNone/>
            </a:pPr>
            <a:r>
              <a:rPr lang="fa-IR" dirty="0"/>
              <a:t>2. به خود بگویید که می خواهید برای "فقط بودن" کمی وقت بگذارید.</a:t>
            </a:r>
          </a:p>
          <a:p>
            <a:pPr marL="0" indent="0">
              <a:buNone/>
            </a:pPr>
            <a:endParaRPr lang="fa-IR" dirty="0"/>
          </a:p>
          <a:p>
            <a:pPr marL="0" indent="0">
              <a:buNone/>
            </a:pPr>
            <a:r>
              <a:rPr lang="fa-IR" dirty="0"/>
              <a:t>3. کمی وقت بگذارید و از طریق هر یک از حواس خود متوجه تجربه فعلی خود شوید.</a:t>
            </a:r>
          </a:p>
          <a:p>
            <a:pPr marL="0" indent="0">
              <a:buNone/>
            </a:pPr>
            <a:endParaRPr lang="fa-IR" dirty="0"/>
          </a:p>
          <a:p>
            <a:pPr marL="0" indent="0">
              <a:buNone/>
            </a:pPr>
            <a:r>
              <a:rPr lang="fa-IR" dirty="0"/>
              <a:t>4. چه صداهایی را می توانید بشنوید</a:t>
            </a:r>
            <a:r>
              <a:rPr lang="fa-IR" dirty="0" smtClean="0"/>
              <a:t>؟</a:t>
            </a:r>
          </a:p>
          <a:p>
            <a:pPr marL="0" indent="0">
              <a:buNone/>
            </a:pPr>
            <a:r>
              <a:rPr lang="fa-IR" dirty="0"/>
              <a:t>5. چه احساسی را احساس می کنید ؟ در داخل بدن ، در برابر بدن ، بافت ، دما؟</a:t>
            </a:r>
          </a:p>
          <a:p>
            <a:pPr marL="0" indent="0">
              <a:buNone/>
            </a:pPr>
            <a:endParaRPr lang="fa-IR" dirty="0"/>
          </a:p>
          <a:p>
            <a:pPr marL="0" indent="0">
              <a:buNone/>
            </a:pPr>
            <a:endParaRPr lang="fa-IR" dirty="0"/>
          </a:p>
          <a:p>
            <a:pPr marL="0" indent="0">
              <a:buNone/>
            </a:pPr>
            <a:endParaRPr lang="fa-IR" dirty="0"/>
          </a:p>
        </p:txBody>
      </p:sp>
    </p:spTree>
    <p:extLst>
      <p:ext uri="{BB962C8B-B14F-4D97-AF65-F5344CB8AC3E}">
        <p14:creationId xmlns:p14="http://schemas.microsoft.com/office/powerpoint/2010/main" val="315121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764704"/>
            <a:ext cx="3366080" cy="5361459"/>
          </a:xfrm>
        </p:spPr>
        <p:txBody>
          <a:bodyPr>
            <a:normAutofit fontScale="77500" lnSpcReduction="20000"/>
          </a:bodyPr>
          <a:lstStyle/>
          <a:p>
            <a:pPr marL="0" indent="0">
              <a:buNone/>
            </a:pPr>
            <a:endParaRPr lang="fa-IR" dirty="0"/>
          </a:p>
          <a:p>
            <a:pPr marL="0" indent="0">
              <a:buNone/>
            </a:pPr>
            <a:r>
              <a:rPr lang="fa-IR" dirty="0"/>
              <a:t>11. اجازه دهید این افکار </a:t>
            </a:r>
            <a:r>
              <a:rPr lang="fa-IR" dirty="0" smtClean="0"/>
              <a:t>را در ذهن خود ببینید و رفت و امدشان را مشاهه کنید .</a:t>
            </a:r>
            <a:endParaRPr lang="fa-IR" dirty="0"/>
          </a:p>
          <a:p>
            <a:pPr marL="0" indent="0">
              <a:buNone/>
            </a:pPr>
            <a:endParaRPr lang="fa-IR" dirty="0"/>
          </a:p>
          <a:p>
            <a:pPr marL="0" indent="0">
              <a:buNone/>
            </a:pPr>
            <a:r>
              <a:rPr lang="fa-IR" dirty="0"/>
              <a:t>12. هیچکدام از آنها در حال حاضر مهم نیستند.</a:t>
            </a:r>
          </a:p>
          <a:p>
            <a:pPr marL="0" indent="0">
              <a:buNone/>
            </a:pPr>
            <a:endParaRPr lang="fa-IR" dirty="0"/>
          </a:p>
          <a:p>
            <a:pPr marL="0" indent="0">
              <a:buNone/>
            </a:pPr>
            <a:r>
              <a:rPr lang="fa-IR" dirty="0"/>
              <a:t>13. فقط توجه خود را به اینجا و اکنون و بسیاری از چیزهایی که از طریق حواس خود تجربه می کنید برگردانید.</a:t>
            </a:r>
          </a:p>
          <a:p>
            <a:pPr marL="0" indent="0">
              <a:buNone/>
            </a:pPr>
            <a:endParaRPr lang="fa-IR" dirty="0"/>
          </a:p>
          <a:p>
            <a:pPr marL="0" indent="0">
              <a:buNone/>
            </a:pPr>
            <a:r>
              <a:rPr lang="fa-IR" dirty="0"/>
              <a:t>14. کمی وقت بگذارید تا خود را به درستی به اتاق برگردانید و هر زمان که تمایل دارید بلند شوید.</a:t>
            </a:r>
          </a:p>
        </p:txBody>
      </p:sp>
      <p:sp>
        <p:nvSpPr>
          <p:cNvPr id="4" name="Content Placeholder 3"/>
          <p:cNvSpPr>
            <a:spLocks noGrp="1"/>
          </p:cNvSpPr>
          <p:nvPr>
            <p:ph sz="half" idx="2"/>
          </p:nvPr>
        </p:nvSpPr>
        <p:spPr>
          <a:xfrm>
            <a:off x="4211960" y="764704"/>
            <a:ext cx="3487288" cy="5361459"/>
          </a:xfrm>
        </p:spPr>
        <p:txBody>
          <a:bodyPr>
            <a:normAutofit fontScale="77500" lnSpcReduction="20000"/>
          </a:bodyPr>
          <a:lstStyle/>
          <a:p>
            <a:pPr marL="0" indent="0">
              <a:buNone/>
            </a:pPr>
            <a:endParaRPr lang="fa-IR" dirty="0"/>
          </a:p>
          <a:p>
            <a:pPr marL="0" indent="0">
              <a:buNone/>
            </a:pPr>
            <a:r>
              <a:rPr lang="fa-IR" dirty="0"/>
              <a:t>8. </a:t>
            </a:r>
            <a:r>
              <a:rPr lang="fa-IR" dirty="0" smtClean="0"/>
              <a:t>چه </a:t>
            </a:r>
            <a:r>
              <a:rPr lang="fa-IR" dirty="0"/>
              <a:t>چیزی را می توانید در دهان خود بچشید؟ مورد قابل توجهی وجود دارد؟</a:t>
            </a:r>
          </a:p>
          <a:p>
            <a:pPr marL="0" indent="0">
              <a:buNone/>
            </a:pPr>
            <a:endParaRPr lang="fa-IR" dirty="0"/>
          </a:p>
          <a:p>
            <a:pPr marL="0" indent="0">
              <a:buNone/>
            </a:pPr>
            <a:r>
              <a:rPr lang="fa-IR" dirty="0"/>
              <a:t>9. و دوباره به حواس دیگر برگردید ، نفس خود را احساس کنید - با این حال به چه روشی نفس می </a:t>
            </a:r>
            <a:r>
              <a:rPr lang="fa-IR" dirty="0" smtClean="0"/>
              <a:t>کشید؟</a:t>
            </a:r>
            <a:endParaRPr lang="fa-IR" dirty="0"/>
          </a:p>
          <a:p>
            <a:pPr marL="0" indent="0">
              <a:buNone/>
            </a:pPr>
            <a:endParaRPr lang="fa-IR" dirty="0"/>
          </a:p>
          <a:p>
            <a:pPr marL="0" indent="0">
              <a:buNone/>
            </a:pPr>
            <a:r>
              <a:rPr lang="fa-IR" dirty="0"/>
              <a:t>10. توجه داشته باشید که در اینجا که دراز می کشید ، افکار نیز از ذهن شما عبور می کنند. ممکن است احساس احمقانه یا ناخوشایند یا آرام و آرام داشته باشید. شما ممکن است در مورد کار یا لیست خرید خود فکر کنید یا متوجه سقف نیاز به رنگ آمیزی مجدد شوید.</a:t>
            </a:r>
          </a:p>
        </p:txBody>
      </p:sp>
    </p:spTree>
    <p:extLst>
      <p:ext uri="{BB962C8B-B14F-4D97-AF65-F5344CB8AC3E}">
        <p14:creationId xmlns:p14="http://schemas.microsoft.com/office/powerpoint/2010/main" val="2137200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400" dirty="0"/>
              <a:t>اسکن بدن</a:t>
            </a:r>
            <a:br>
              <a:rPr lang="fa-IR" sz="2400" dirty="0"/>
            </a:br>
            <a:r>
              <a:rPr lang="fa-IR" sz="2400" dirty="0"/>
              <a:t>این کار را می توان در هر زمان و در هر وضعیت بدن انجام داد </a:t>
            </a:r>
            <a:r>
              <a:rPr lang="fa-IR" sz="2400" dirty="0" smtClean="0"/>
              <a:t>می </a:t>
            </a:r>
            <a:r>
              <a:rPr lang="fa-IR" sz="2400" dirty="0"/>
              <a:t>خواهم کاملاً روی تمرین تمرکز کرده و مراحل دراز کشیده را دنبال کنید.</a:t>
            </a:r>
          </a:p>
        </p:txBody>
      </p:sp>
      <p:sp>
        <p:nvSpPr>
          <p:cNvPr id="3" name="Content Placeholder 2"/>
          <p:cNvSpPr>
            <a:spLocks noGrp="1"/>
          </p:cNvSpPr>
          <p:nvPr>
            <p:ph sz="half" idx="1"/>
          </p:nvPr>
        </p:nvSpPr>
        <p:spPr/>
        <p:txBody>
          <a:bodyPr>
            <a:normAutofit fontScale="62500" lnSpcReduction="20000"/>
          </a:bodyPr>
          <a:lstStyle/>
          <a:p>
            <a:pPr marL="0" indent="0">
              <a:buNone/>
            </a:pPr>
            <a:r>
              <a:rPr lang="fa-IR" dirty="0" smtClean="0"/>
              <a:t>5- </a:t>
            </a:r>
            <a:r>
              <a:rPr lang="fa-IR" dirty="0"/>
              <a:t>در حالی که نفس عمیق می کشید ، در مناطقی که تنش را نگه می دارند مکث کنید ، تصور کنید که در حال نفس کشیدن هستید تا تنش در آنجا آزاد شود. به عضلات اجازه دهید تا شل شوند و بیشتر در سطحی که دراز کشیده اید فرو بروند. آرام باش و رها کن</a:t>
            </a:r>
          </a:p>
          <a:p>
            <a:pPr marL="0" indent="0">
              <a:buNone/>
            </a:pPr>
            <a:endParaRPr lang="fa-IR" dirty="0"/>
          </a:p>
          <a:p>
            <a:pPr marL="0" indent="0">
              <a:buNone/>
            </a:pPr>
            <a:r>
              <a:rPr lang="fa-IR" dirty="0"/>
              <a:t>6. اسکن ، مکث و آرامش را در صورت نیاز بدن ادامه دهید.</a:t>
            </a:r>
          </a:p>
          <a:p>
            <a:pPr marL="0" indent="0">
              <a:buNone/>
            </a:pPr>
            <a:endParaRPr lang="fa-IR" dirty="0"/>
          </a:p>
          <a:p>
            <a:pPr marL="0" indent="0">
              <a:buNone/>
            </a:pPr>
            <a:r>
              <a:rPr lang="fa-IR" dirty="0"/>
              <a:t>7. در کل بدن خود دو یا چند بار تکرار کنید و به خود اجازه دهید و تنش های باقی مانده را کنار بگذارید.</a:t>
            </a:r>
          </a:p>
          <a:p>
            <a:pPr marL="0" indent="0">
              <a:buNone/>
            </a:pPr>
            <a:endParaRPr lang="fa-IR" dirty="0"/>
          </a:p>
          <a:p>
            <a:pPr marL="0" indent="0">
              <a:buNone/>
            </a:pPr>
            <a:r>
              <a:rPr lang="fa-IR" dirty="0"/>
              <a:t>8- هر چه بیشتر این تمرین را با گذشت زمان تکرار کنید ، بهتر متوجه تنش می شوید ، </a:t>
            </a:r>
            <a:r>
              <a:rPr lang="fa-IR" dirty="0" smtClean="0"/>
              <a:t>وتصمیم </a:t>
            </a:r>
            <a:r>
              <a:rPr lang="fa-IR" dirty="0"/>
              <a:t>می گیرید آن را آزاد کنید و با نفس عمیق تر شل شوید.</a:t>
            </a:r>
          </a:p>
        </p:txBody>
      </p:sp>
      <p:sp>
        <p:nvSpPr>
          <p:cNvPr id="4" name="Content Placeholder 3"/>
          <p:cNvSpPr>
            <a:spLocks noGrp="1"/>
          </p:cNvSpPr>
          <p:nvPr>
            <p:ph sz="half" idx="2"/>
          </p:nvPr>
        </p:nvSpPr>
        <p:spPr/>
        <p:txBody>
          <a:bodyPr>
            <a:normAutofit fontScale="62500" lnSpcReduction="20000"/>
          </a:bodyPr>
          <a:lstStyle/>
          <a:p>
            <a:pPr marL="0" indent="0">
              <a:buNone/>
            </a:pPr>
            <a:r>
              <a:rPr lang="fa-IR" dirty="0"/>
              <a:t>1. به پشت دراز بکشید.</a:t>
            </a:r>
          </a:p>
          <a:p>
            <a:pPr marL="0" indent="0">
              <a:buNone/>
            </a:pPr>
            <a:endParaRPr lang="fa-IR" dirty="0"/>
          </a:p>
          <a:p>
            <a:pPr marL="0" indent="0">
              <a:buNone/>
            </a:pPr>
            <a:r>
              <a:rPr lang="fa-IR" dirty="0"/>
              <a:t>2. چند دقیقه وقت بگذارید تا از نفس خود آگاه شوید و اگر قبلاً این کار را نکرده اید با تنفس </a:t>
            </a:r>
            <a:r>
              <a:rPr lang="fa-IR" dirty="0" smtClean="0"/>
              <a:t>شکمی آشنا شوید</a:t>
            </a:r>
            <a:r>
              <a:rPr lang="fa-IR" dirty="0"/>
              <a:t>.</a:t>
            </a:r>
          </a:p>
          <a:p>
            <a:pPr marL="0" indent="0">
              <a:buNone/>
            </a:pPr>
            <a:endParaRPr lang="fa-IR" dirty="0"/>
          </a:p>
          <a:p>
            <a:pPr marL="0" indent="0">
              <a:buNone/>
            </a:pPr>
            <a:r>
              <a:rPr lang="fa-IR" dirty="0"/>
              <a:t>3- همانطور که در تمرین ذهن آگاهی انجام داده اید با اینجا و اکنون و تجربه های حسی خود هماهنگ شوید.</a:t>
            </a:r>
          </a:p>
          <a:p>
            <a:pPr marL="0" indent="0">
              <a:buNone/>
            </a:pPr>
            <a:endParaRPr lang="fa-IR" dirty="0"/>
          </a:p>
          <a:p>
            <a:pPr marL="0" indent="0">
              <a:buNone/>
            </a:pPr>
            <a:r>
              <a:rPr lang="fa-IR" dirty="0"/>
              <a:t>4- از انگشتان پا شروع کرده و بدن را تا </a:t>
            </a:r>
            <a:r>
              <a:rPr lang="fa-IR" dirty="0" smtClean="0"/>
              <a:t>بالاترین نقطه </a:t>
            </a:r>
            <a:r>
              <a:rPr lang="fa-IR" dirty="0"/>
              <a:t>سر و نوک انگشتان خود بالا ببرید ، از نواحی مختلف اسکن کرده و متوجه شوید که در کجا احساس سنگینی و آرامش می کنید و در کدام نواحی تنش </a:t>
            </a:r>
            <a:r>
              <a:rPr lang="fa-IR" dirty="0" smtClean="0"/>
              <a:t>وجود دارد.</a:t>
            </a:r>
            <a:endParaRPr lang="fa-IR" dirty="0"/>
          </a:p>
        </p:txBody>
      </p:sp>
    </p:spTree>
    <p:extLst>
      <p:ext uri="{BB962C8B-B14F-4D97-AF65-F5344CB8AC3E}">
        <p14:creationId xmlns:p14="http://schemas.microsoft.com/office/powerpoint/2010/main" val="397903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4400" dirty="0"/>
              <a:t>شل شدن عضلانی پیشرونده</a:t>
            </a:r>
            <a:r>
              <a:rPr lang="fa-IR" dirty="0"/>
              <a:t/>
            </a:r>
            <a:br>
              <a:rPr lang="fa-IR" dirty="0"/>
            </a:br>
            <a:endParaRPr lang="fa-IR" dirty="0"/>
          </a:p>
        </p:txBody>
      </p:sp>
      <p:sp>
        <p:nvSpPr>
          <p:cNvPr id="3" name="Content Placeholder 2"/>
          <p:cNvSpPr>
            <a:spLocks noGrp="1"/>
          </p:cNvSpPr>
          <p:nvPr>
            <p:ph idx="1"/>
          </p:nvPr>
        </p:nvSpPr>
        <p:spPr>
          <a:xfrm>
            <a:off x="457200" y="1196752"/>
            <a:ext cx="7239000" cy="5258984"/>
          </a:xfrm>
        </p:spPr>
        <p:txBody>
          <a:bodyPr>
            <a:normAutofit/>
          </a:bodyPr>
          <a:lstStyle/>
          <a:p>
            <a:pPr marL="0" indent="0">
              <a:buNone/>
            </a:pPr>
            <a:r>
              <a:rPr lang="fa-IR" dirty="0" smtClean="0"/>
              <a:t>همانطور </a:t>
            </a:r>
            <a:r>
              <a:rPr lang="fa-IR" dirty="0"/>
              <a:t>که قبلاً اشاره کردم ، از دیدگاه جسمی واژینیسموس همه چیز به طور ناخودآگاه نگه داشتن یا ایجاد تنش </a:t>
            </a:r>
            <a:r>
              <a:rPr lang="fa-IR" dirty="0" smtClean="0"/>
              <a:t>تحت فشار است.</a:t>
            </a:r>
          </a:p>
          <a:p>
            <a:pPr marL="0" indent="0">
              <a:buNone/>
            </a:pPr>
            <a:endParaRPr lang="fa-IR" dirty="0" smtClean="0"/>
          </a:p>
          <a:p>
            <a:pPr marL="0" indent="0">
              <a:buNone/>
            </a:pPr>
            <a:r>
              <a:rPr lang="fa-IR" dirty="0" smtClean="0"/>
              <a:t>شما </a:t>
            </a:r>
            <a:r>
              <a:rPr lang="fa-IR" dirty="0"/>
              <a:t>می توانید از طریق تمرینات خاص شل سازی عضلات بر عضلات واژن خود کنترل کنید</a:t>
            </a:r>
            <a:r>
              <a:rPr lang="fa-IR" dirty="0" smtClean="0"/>
              <a:t>.</a:t>
            </a:r>
          </a:p>
          <a:p>
            <a:pPr marL="0" indent="0">
              <a:buNone/>
            </a:pPr>
            <a:endParaRPr lang="fa-IR" dirty="0" smtClean="0"/>
          </a:p>
          <a:p>
            <a:pPr marL="0" indent="0">
              <a:buNone/>
            </a:pPr>
            <a:r>
              <a:rPr lang="fa-IR" dirty="0" smtClean="0"/>
              <a:t> </a:t>
            </a:r>
            <a:r>
              <a:rPr lang="fa-IR" dirty="0"/>
              <a:t>یادگیری آرامش بخشیدن به کل بدن نیز بسیار مهم است ، زیرا شما باید یاد بگیرید که هنگام انجام رابطه جنسی بدون واکنش واژنیسموس ، در کل بدن خود احساس آرامش کنید.</a:t>
            </a:r>
          </a:p>
        </p:txBody>
      </p:sp>
    </p:spTree>
    <p:extLst>
      <p:ext uri="{BB962C8B-B14F-4D97-AF65-F5344CB8AC3E}">
        <p14:creationId xmlns:p14="http://schemas.microsoft.com/office/powerpoint/2010/main" val="3419945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20688"/>
            <a:ext cx="3520440" cy="5505475"/>
          </a:xfrm>
        </p:spPr>
        <p:txBody>
          <a:bodyPr>
            <a:normAutofit fontScale="77500" lnSpcReduction="20000"/>
          </a:bodyPr>
          <a:lstStyle/>
          <a:p>
            <a:pPr marL="0" indent="0">
              <a:buNone/>
            </a:pPr>
            <a:endParaRPr lang="fa-IR" dirty="0"/>
          </a:p>
          <a:p>
            <a:pPr marL="0" indent="0">
              <a:buNone/>
            </a:pPr>
            <a:r>
              <a:rPr lang="fa-IR" dirty="0"/>
              <a:t>5. رها کنید و نفس بکشید.</a:t>
            </a:r>
          </a:p>
          <a:p>
            <a:pPr marL="0" indent="0">
              <a:buNone/>
            </a:pPr>
            <a:endParaRPr lang="fa-IR" dirty="0"/>
          </a:p>
          <a:p>
            <a:pPr marL="0" indent="0">
              <a:buNone/>
            </a:pPr>
            <a:r>
              <a:rPr lang="fa-IR" dirty="0"/>
              <a:t>6. پاها </a:t>
            </a:r>
            <a:r>
              <a:rPr lang="fa-IR" dirty="0" smtClean="0"/>
              <a:t>،عضلات ناحیه </a:t>
            </a:r>
            <a:r>
              <a:rPr lang="fa-IR" dirty="0"/>
              <a:t>لگن خود را از جمله ماهیچه هایی که برای جلوگیری از جریان ادرار استفاده می کنید ، تنش </a:t>
            </a:r>
            <a:r>
              <a:rPr lang="fa-IR" dirty="0" smtClean="0"/>
              <a:t>ایجاد کنید .</a:t>
            </a:r>
            <a:endParaRPr lang="fa-IR" dirty="0"/>
          </a:p>
          <a:p>
            <a:pPr marL="0" indent="0">
              <a:buNone/>
            </a:pPr>
            <a:endParaRPr lang="fa-IR" dirty="0"/>
          </a:p>
          <a:p>
            <a:pPr marL="0" indent="0">
              <a:buNone/>
            </a:pPr>
            <a:r>
              <a:rPr lang="fa-IR" dirty="0"/>
              <a:t>7. رها کنید و نفس بکشید.</a:t>
            </a:r>
          </a:p>
          <a:p>
            <a:pPr marL="0" indent="0">
              <a:buNone/>
            </a:pPr>
            <a:endParaRPr lang="fa-IR" dirty="0"/>
          </a:p>
          <a:p>
            <a:pPr marL="0" indent="0">
              <a:buNone/>
            </a:pPr>
            <a:r>
              <a:rPr lang="fa-IR" dirty="0"/>
              <a:t> </a:t>
            </a:r>
          </a:p>
          <a:p>
            <a:pPr marL="0" indent="0">
              <a:buNone/>
            </a:pPr>
            <a:endParaRPr lang="fa-IR" dirty="0"/>
          </a:p>
          <a:p>
            <a:pPr marL="0" indent="0">
              <a:buNone/>
            </a:pPr>
            <a:r>
              <a:rPr lang="fa-IR" dirty="0"/>
              <a:t>8. پاها </a:t>
            </a:r>
            <a:r>
              <a:rPr lang="fa-IR" dirty="0" smtClean="0"/>
              <a:t>، </a:t>
            </a:r>
            <a:r>
              <a:rPr lang="fa-IR" dirty="0"/>
              <a:t>باسن و لگن و اکنون نیز معده و کمر خود را </a:t>
            </a:r>
            <a:r>
              <a:rPr lang="fa-IR" dirty="0" smtClean="0"/>
              <a:t>منقبض کنید.</a:t>
            </a:r>
            <a:endParaRPr lang="fa-IR" dirty="0"/>
          </a:p>
          <a:p>
            <a:pPr marL="0" indent="0">
              <a:buNone/>
            </a:pPr>
            <a:endParaRPr lang="fa-IR" dirty="0"/>
          </a:p>
          <a:p>
            <a:pPr marL="0" indent="0">
              <a:buNone/>
            </a:pPr>
            <a:r>
              <a:rPr lang="fa-IR" dirty="0"/>
              <a:t>9. رها کنید و نفس بکشید.</a:t>
            </a:r>
          </a:p>
        </p:txBody>
      </p:sp>
      <p:sp>
        <p:nvSpPr>
          <p:cNvPr id="5" name="Title 1"/>
          <p:cNvSpPr>
            <a:spLocks noGrp="1"/>
          </p:cNvSpPr>
          <p:nvPr>
            <p:ph sz="half" idx="2"/>
          </p:nvPr>
        </p:nvSpPr>
        <p:spPr>
          <a:xfrm>
            <a:off x="4178300" y="692150"/>
            <a:ext cx="3521075" cy="5434013"/>
          </a:xfrm>
        </p:spPr>
        <p:txBody>
          <a:bodyPr>
            <a:normAutofit fontScale="77500" lnSpcReduction="20000"/>
          </a:bodyPr>
          <a:lstStyle/>
          <a:p>
            <a:pPr marL="0" indent="0">
              <a:buNone/>
            </a:pPr>
            <a:r>
              <a:rPr lang="fa-IR" dirty="0"/>
              <a:t>1. به پشت دراز بکشید.</a:t>
            </a:r>
          </a:p>
          <a:p>
            <a:pPr marL="0" indent="0">
              <a:buNone/>
            </a:pPr>
            <a:endParaRPr lang="fa-IR" dirty="0"/>
          </a:p>
          <a:p>
            <a:pPr marL="0" indent="0">
              <a:buNone/>
            </a:pPr>
            <a:r>
              <a:rPr lang="fa-IR" dirty="0"/>
              <a:t>2. از پاها و انگشتان پا شروع کنید. انگشتان پا و پاها را خم کرده و تنش </a:t>
            </a:r>
            <a:r>
              <a:rPr lang="fa-IR" dirty="0" smtClean="0"/>
              <a:t>ایجاد کنید.</a:t>
            </a:r>
            <a:endParaRPr lang="fa-IR" dirty="0"/>
          </a:p>
          <a:p>
            <a:pPr marL="0" indent="0">
              <a:buNone/>
            </a:pPr>
            <a:endParaRPr lang="fa-IR" dirty="0"/>
          </a:p>
          <a:p>
            <a:pPr marL="0" indent="0">
              <a:buNone/>
            </a:pPr>
            <a:r>
              <a:rPr lang="fa-IR" dirty="0"/>
              <a:t>3. تنش را برای چند ثانیه نگه </a:t>
            </a:r>
            <a:r>
              <a:rPr lang="fa-IR" dirty="0" smtClean="0"/>
              <a:t>داشته </a:t>
            </a:r>
            <a:r>
              <a:rPr lang="fa-IR" dirty="0"/>
              <a:t>و سپس آن را رها کنید و آرام باشید. به خود اجازه دهید نفس عمیق </a:t>
            </a:r>
            <a:r>
              <a:rPr lang="fa-IR" dirty="0" smtClean="0"/>
              <a:t>بکشید .</a:t>
            </a:r>
            <a:endParaRPr lang="fa-IR" dirty="0"/>
          </a:p>
          <a:p>
            <a:pPr marL="0" indent="0">
              <a:buNone/>
            </a:pPr>
            <a:endParaRPr lang="fa-IR" dirty="0"/>
          </a:p>
          <a:p>
            <a:pPr marL="0" indent="0">
              <a:buNone/>
            </a:pPr>
            <a:r>
              <a:rPr lang="fa-IR" dirty="0"/>
              <a:t>4- تمرکز خود را به سمت پاها حرکت دهید. ابتدا پاها </a:t>
            </a:r>
            <a:r>
              <a:rPr lang="fa-IR" dirty="0" smtClean="0"/>
              <a:t>رامنقبض کرده واین انقباض را به سمت عضلات پا حرکت دهید .</a:t>
            </a:r>
            <a:endParaRPr lang="fa-IR" dirty="0"/>
          </a:p>
        </p:txBody>
      </p:sp>
    </p:spTree>
    <p:extLst>
      <p:ext uri="{BB962C8B-B14F-4D97-AF65-F5344CB8AC3E}">
        <p14:creationId xmlns:p14="http://schemas.microsoft.com/office/powerpoint/2010/main" val="288171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76672"/>
            <a:ext cx="3520440" cy="5649491"/>
          </a:xfrm>
        </p:spPr>
        <p:txBody>
          <a:bodyPr>
            <a:normAutofit fontScale="77500" lnSpcReduction="20000"/>
          </a:bodyPr>
          <a:lstStyle/>
          <a:p>
            <a:pPr marL="0" indent="0">
              <a:buNone/>
            </a:pPr>
            <a:endParaRPr lang="fa-IR" dirty="0"/>
          </a:p>
          <a:p>
            <a:pPr marL="0" indent="0">
              <a:buNone/>
            </a:pPr>
            <a:r>
              <a:rPr lang="fa-IR" dirty="0"/>
              <a:t>16. تمام عضلات را تکرار کنید و سپس شل کنید و نفس بکشید.</a:t>
            </a:r>
          </a:p>
          <a:p>
            <a:pPr marL="0" indent="0">
              <a:buNone/>
            </a:pPr>
            <a:endParaRPr lang="fa-IR" dirty="0"/>
          </a:p>
          <a:p>
            <a:pPr marL="0" indent="0">
              <a:buNone/>
            </a:pPr>
            <a:r>
              <a:rPr lang="fa-IR" dirty="0"/>
              <a:t>17. چند نفس عمیق بکشید</a:t>
            </a:r>
            <a:r>
              <a:rPr lang="fa-IR" dirty="0" smtClean="0"/>
              <a:t>.</a:t>
            </a:r>
          </a:p>
          <a:p>
            <a:pPr marL="0" indent="0">
              <a:buNone/>
            </a:pPr>
            <a:r>
              <a:rPr lang="fa-IR" dirty="0" smtClean="0"/>
              <a:t> </a:t>
            </a:r>
            <a:r>
              <a:rPr lang="fa-IR" dirty="0"/>
              <a:t>توجه کنید که اکنون چقدر احساس آرامش بیشتری دارید و بدن شما چقدر سنگین و آرام است</a:t>
            </a:r>
            <a:r>
              <a:rPr lang="fa-IR" dirty="0" smtClean="0"/>
              <a:t>.</a:t>
            </a:r>
          </a:p>
          <a:p>
            <a:pPr marL="0" indent="0">
              <a:buNone/>
            </a:pPr>
            <a:endParaRPr lang="fa-IR" dirty="0"/>
          </a:p>
          <a:p>
            <a:pPr marL="0" indent="0">
              <a:buNone/>
            </a:pPr>
            <a:endParaRPr lang="fa-IR" dirty="0" smtClean="0"/>
          </a:p>
          <a:p>
            <a:pPr marL="0" indent="0">
              <a:buNone/>
            </a:pPr>
            <a:endParaRPr lang="fa-IR" dirty="0"/>
          </a:p>
          <a:p>
            <a:pPr marL="0" indent="0">
              <a:buNone/>
            </a:pPr>
            <a:endParaRPr lang="fa-IR" dirty="0" smtClean="0"/>
          </a:p>
          <a:p>
            <a:pPr marL="0" indent="0">
              <a:buNone/>
            </a:pPr>
            <a:endParaRPr lang="fa-IR" dirty="0" smtClean="0"/>
          </a:p>
          <a:p>
            <a:pPr marL="0" indent="0">
              <a:buNone/>
            </a:pPr>
            <a:endParaRPr lang="fa-IR" dirty="0"/>
          </a:p>
          <a:p>
            <a:pPr marL="0" indent="0" algn="l">
              <a:buNone/>
            </a:pPr>
            <a:r>
              <a:rPr lang="fa-IR" b="1" dirty="0" smtClean="0">
                <a:solidFill>
                  <a:srgbClr val="FF0000"/>
                </a:solidFill>
              </a:rPr>
              <a:t> </a:t>
            </a:r>
            <a:r>
              <a:rPr lang="fa-IR" b="1" dirty="0">
                <a:solidFill>
                  <a:srgbClr val="FF0000"/>
                </a:solidFill>
              </a:rPr>
              <a:t>آفرین!</a:t>
            </a:r>
          </a:p>
        </p:txBody>
      </p:sp>
      <p:sp>
        <p:nvSpPr>
          <p:cNvPr id="4" name="Content Placeholder 3"/>
          <p:cNvSpPr>
            <a:spLocks noGrp="1"/>
          </p:cNvSpPr>
          <p:nvPr>
            <p:ph sz="half" idx="2"/>
          </p:nvPr>
        </p:nvSpPr>
        <p:spPr>
          <a:xfrm>
            <a:off x="4178808" y="476672"/>
            <a:ext cx="3520440" cy="5649491"/>
          </a:xfrm>
        </p:spPr>
        <p:txBody>
          <a:bodyPr>
            <a:normAutofit fontScale="77500" lnSpcReduction="20000"/>
          </a:bodyPr>
          <a:lstStyle/>
          <a:p>
            <a:pPr marL="0" indent="0">
              <a:buNone/>
            </a:pPr>
            <a:endParaRPr lang="fa-IR" dirty="0"/>
          </a:p>
          <a:p>
            <a:pPr marL="0" indent="0">
              <a:buNone/>
            </a:pPr>
            <a:r>
              <a:rPr lang="fa-IR" dirty="0"/>
              <a:t>10. عضلات را دوباره </a:t>
            </a:r>
            <a:r>
              <a:rPr lang="fa-IR" dirty="0" smtClean="0"/>
              <a:t>منقبض کنید، </a:t>
            </a:r>
            <a:r>
              <a:rPr lang="fa-IR" dirty="0"/>
              <a:t>این بار شانه ها را </a:t>
            </a:r>
            <a:r>
              <a:rPr lang="fa-IR" dirty="0" smtClean="0"/>
              <a:t>هم اضافه </a:t>
            </a:r>
            <a:r>
              <a:rPr lang="fa-IR" dirty="0"/>
              <a:t>کنید.</a:t>
            </a:r>
          </a:p>
          <a:p>
            <a:pPr marL="0" indent="0">
              <a:buNone/>
            </a:pPr>
            <a:endParaRPr lang="fa-IR" dirty="0"/>
          </a:p>
          <a:p>
            <a:pPr marL="0" indent="0">
              <a:buNone/>
            </a:pPr>
            <a:r>
              <a:rPr lang="fa-IR" dirty="0"/>
              <a:t>11. رها کنید و نفس بکشید.</a:t>
            </a:r>
          </a:p>
          <a:p>
            <a:pPr marL="0" indent="0">
              <a:buNone/>
            </a:pPr>
            <a:endParaRPr lang="fa-IR" dirty="0"/>
          </a:p>
          <a:p>
            <a:pPr marL="0" indent="0">
              <a:buNone/>
            </a:pPr>
            <a:r>
              <a:rPr lang="fa-IR" dirty="0"/>
              <a:t>12. حالا گردن و صورت را اضافه </a:t>
            </a:r>
            <a:r>
              <a:rPr lang="fa-IR" dirty="0" smtClean="0"/>
              <a:t>کنید.</a:t>
            </a:r>
            <a:endParaRPr lang="fa-IR" dirty="0"/>
          </a:p>
          <a:p>
            <a:pPr marL="0" indent="0">
              <a:buNone/>
            </a:pPr>
            <a:endParaRPr lang="fa-IR" dirty="0"/>
          </a:p>
          <a:p>
            <a:pPr marL="0" indent="0">
              <a:buNone/>
            </a:pPr>
            <a:r>
              <a:rPr lang="fa-IR" dirty="0"/>
              <a:t>13. رها کنید و نفس بکشید.</a:t>
            </a:r>
          </a:p>
          <a:p>
            <a:pPr marL="0" indent="0">
              <a:buNone/>
            </a:pPr>
            <a:endParaRPr lang="fa-IR" dirty="0"/>
          </a:p>
          <a:p>
            <a:pPr marL="0" indent="0">
              <a:buNone/>
            </a:pPr>
            <a:r>
              <a:rPr lang="fa-IR" dirty="0"/>
              <a:t>14. حالا بازوها و دست ها را اضافه کنید. مشت و بازوها را ببندید.</a:t>
            </a:r>
          </a:p>
          <a:p>
            <a:pPr marL="0" indent="0">
              <a:buNone/>
            </a:pPr>
            <a:endParaRPr lang="fa-IR" dirty="0"/>
          </a:p>
          <a:p>
            <a:pPr marL="0" indent="0">
              <a:buNone/>
            </a:pPr>
            <a:r>
              <a:rPr lang="fa-IR" dirty="0"/>
              <a:t>15. بگذارید بروید و نفس بکشید.</a:t>
            </a:r>
          </a:p>
        </p:txBody>
      </p:sp>
    </p:spTree>
    <p:extLst>
      <p:ext uri="{BB962C8B-B14F-4D97-AF65-F5344CB8AC3E}">
        <p14:creationId xmlns:p14="http://schemas.microsoft.com/office/powerpoint/2010/main" val="220859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lstStyle/>
          <a:p>
            <a:pPr algn="ctr"/>
            <a:r>
              <a:rPr lang="fa-IR" dirty="0" smtClean="0"/>
              <a:t>شروع اصلی درمان با دیلاتور </a:t>
            </a:r>
            <a:endParaRPr lang="fa-I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9730" y="1609725"/>
            <a:ext cx="5293939" cy="4846638"/>
          </a:xfrm>
        </p:spPr>
      </p:pic>
    </p:spTree>
    <p:extLst>
      <p:ext uri="{BB962C8B-B14F-4D97-AF65-F5344CB8AC3E}">
        <p14:creationId xmlns:p14="http://schemas.microsoft.com/office/powerpoint/2010/main" val="784052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7571184" cy="2520280"/>
          </a:xfrm>
        </p:spPr>
        <p:txBody>
          <a:bodyPr/>
          <a:lstStyle/>
          <a:p>
            <a:r>
              <a:rPr lang="fa-IR" sz="2800" dirty="0"/>
              <a:t>توجه داشته باشید از بین بسیاری از بیماری های مربوط به درد در هنگام رابطه جنسی ، واژینیسموس یکی از مواردی است که به درمان بسیار خوب پاسخ می دهد ، در حالی که اکثر خانم ها می توانند در نهایت رابطه جنسی بدون درد داشته باشند.</a:t>
            </a:r>
            <a:endParaRPr lang="fa-IR" dirty="0"/>
          </a:p>
        </p:txBody>
      </p:sp>
    </p:spTree>
    <p:extLst>
      <p:ext uri="{BB962C8B-B14F-4D97-AF65-F5344CB8AC3E}">
        <p14:creationId xmlns:p14="http://schemas.microsoft.com/office/powerpoint/2010/main" val="2524105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836712"/>
            <a:ext cx="3429000" cy="5544616"/>
          </a:xfrm>
        </p:spPr>
        <p:txBody>
          <a:bodyPr>
            <a:normAutofit fontScale="90000"/>
          </a:bodyPr>
          <a:lstStyle/>
          <a:p>
            <a:pPr algn="r"/>
            <a:r>
              <a:rPr lang="fa-IR" dirty="0" smtClean="0">
                <a:solidFill>
                  <a:schemeClr val="bg1"/>
                </a:solidFill>
              </a:rPr>
              <a:t>دقت کنید دیلاتورهای موجود در تصویر با این کیفیت و سایزها به دلایل مختلفی در ایران وجود ندارد وبهتر است از لوازمی که در دسترس است استفاده کنید.</a:t>
            </a:r>
            <a:br>
              <a:rPr lang="fa-IR" dirty="0" smtClean="0">
                <a:solidFill>
                  <a:schemeClr val="bg1"/>
                </a:solidFill>
              </a:rPr>
            </a:br>
            <a:r>
              <a:rPr lang="fa-IR" dirty="0" smtClean="0">
                <a:solidFill>
                  <a:schemeClr val="bg1"/>
                </a:solidFill>
              </a:rPr>
              <a:t>فراموش نکنید تا زمانی که  تمرین ها را انجام نداده اید از رابطه جنسی کامل خودداری کنید .</a:t>
            </a:r>
            <a:br>
              <a:rPr lang="fa-IR" dirty="0" smtClean="0">
                <a:solidFill>
                  <a:schemeClr val="bg1"/>
                </a:solidFill>
              </a:rPr>
            </a:br>
            <a:r>
              <a:rPr lang="fa-IR" dirty="0" smtClean="0">
                <a:solidFill>
                  <a:schemeClr val="bg1"/>
                </a:solidFill>
              </a:rPr>
              <a:t>تمرین ها نیاز است که حتما توسط خود خانم انجام شود و در این مرحله نیازی به همکاری همسر نمی باشد .</a:t>
            </a:r>
            <a:endParaRPr lang="fa-IR" dirty="0">
              <a:solidFill>
                <a:schemeClr val="bg1"/>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207" r="4207"/>
          <a:stretch>
            <a:fillRect/>
          </a:stretch>
        </p:blipFill>
        <p:spPr>
          <a:xfrm>
            <a:off x="827584" y="1204904"/>
            <a:ext cx="4096304" cy="4096304"/>
          </a:xfrm>
        </p:spPr>
      </p:pic>
    </p:spTree>
    <p:extLst>
      <p:ext uri="{BB962C8B-B14F-4D97-AF65-F5344CB8AC3E}">
        <p14:creationId xmlns:p14="http://schemas.microsoft.com/office/powerpoint/2010/main" val="1034707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استفاده از ویراتورها</a:t>
            </a:r>
            <a:endParaRPr lang="fa-IR" dirty="0"/>
          </a:p>
        </p:txBody>
      </p:sp>
      <p:sp>
        <p:nvSpPr>
          <p:cNvPr id="3" name="Content Placeholder 2"/>
          <p:cNvSpPr>
            <a:spLocks noGrp="1"/>
          </p:cNvSpPr>
          <p:nvPr>
            <p:ph idx="1"/>
          </p:nvPr>
        </p:nvSpPr>
        <p:spPr/>
        <p:txBody>
          <a:bodyPr/>
          <a:lstStyle/>
          <a:p>
            <a:pPr marL="0" indent="0">
              <a:buNone/>
            </a:pPr>
            <a:r>
              <a:rPr lang="fa-IR" dirty="0" smtClean="0"/>
              <a:t>از انجایی کع این تمرینات به تنهایی و بدون همکاری همسر باید انجام شود برای تحریک بیشتر و شناخت نقاط حساس میتوانید از ویبراتور بر روی قسمت کلیتوریس استففاده کنید .</a:t>
            </a:r>
          </a:p>
          <a:p>
            <a:pPr marL="0" indent="0">
              <a:buNone/>
            </a:pPr>
            <a:r>
              <a:rPr lang="fa-IR" dirty="0" smtClean="0"/>
              <a:t>تا ترشحات طبیعی واژن را به همراه داشته باشید و نیاز به استفاده از ژل های روان کننده نباشد.</a:t>
            </a:r>
          </a:p>
          <a:p>
            <a:pPr marL="0" indent="0">
              <a:buNone/>
            </a:pPr>
            <a:r>
              <a:rPr lang="fa-IR" dirty="0" smtClean="0"/>
              <a:t>این </a:t>
            </a:r>
            <a:r>
              <a:rPr lang="fa-IR" dirty="0"/>
              <a:t>به خود شما بستگی دارد</a:t>
            </a:r>
            <a:r>
              <a:rPr lang="fa-IR" dirty="0" smtClean="0"/>
              <a:t>.</a:t>
            </a:r>
          </a:p>
          <a:p>
            <a:pPr marL="0" indent="0">
              <a:buNone/>
            </a:pPr>
            <a:r>
              <a:rPr lang="fa-IR" dirty="0" smtClean="0"/>
              <a:t> </a:t>
            </a:r>
            <a:r>
              <a:rPr lang="fa-IR" dirty="0"/>
              <a:t>برای برخی از زنان ، تمرین به روش غیرجنسی ترجیح داده می شود ، در حالی که دیگران ممکن است تنوع را دوست داشته باشند</a:t>
            </a:r>
            <a:r>
              <a:rPr lang="fa-IR" dirty="0" smtClean="0"/>
              <a:t>.</a:t>
            </a:r>
          </a:p>
          <a:p>
            <a:pPr marL="0" indent="0">
              <a:buNone/>
            </a:pPr>
            <a:endParaRPr lang="fa-IR" dirty="0" smtClean="0"/>
          </a:p>
          <a:p>
            <a:pPr marL="0" indent="0">
              <a:buNone/>
            </a:pPr>
            <a:r>
              <a:rPr lang="fa-IR" dirty="0" smtClean="0"/>
              <a:t> </a:t>
            </a:r>
            <a:r>
              <a:rPr lang="fa-IR" dirty="0"/>
              <a:t>باز هم ، آنچه را که برای شما بهتر است انجام دهید.</a:t>
            </a:r>
          </a:p>
        </p:txBody>
      </p:sp>
    </p:spTree>
    <p:extLst>
      <p:ext uri="{BB962C8B-B14F-4D97-AF65-F5344CB8AC3E}">
        <p14:creationId xmlns:p14="http://schemas.microsoft.com/office/powerpoint/2010/main" val="3737402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6000" dirty="0">
                <a:solidFill>
                  <a:srgbClr val="FF0000"/>
                </a:solidFill>
              </a:rPr>
              <a:t>استمنا</a:t>
            </a:r>
            <a:r>
              <a:rPr lang="fa-IR" dirty="0"/>
              <a:t/>
            </a:r>
            <a:br>
              <a:rPr lang="fa-IR" dirty="0"/>
            </a:br>
            <a:endParaRPr lang="fa-IR" dirty="0"/>
          </a:p>
        </p:txBody>
      </p:sp>
      <p:sp>
        <p:nvSpPr>
          <p:cNvPr id="3" name="Content Placeholder 2"/>
          <p:cNvSpPr>
            <a:spLocks noGrp="1"/>
          </p:cNvSpPr>
          <p:nvPr>
            <p:ph idx="1"/>
          </p:nvPr>
        </p:nvSpPr>
        <p:spPr>
          <a:xfrm>
            <a:off x="457200" y="1124744"/>
            <a:ext cx="7239000" cy="5330992"/>
          </a:xfrm>
        </p:spPr>
        <p:txBody>
          <a:bodyPr>
            <a:normAutofit fontScale="70000" lnSpcReduction="20000"/>
          </a:bodyPr>
          <a:lstStyle/>
          <a:p>
            <a:pPr marL="0" indent="0">
              <a:buNone/>
            </a:pPr>
            <a:r>
              <a:rPr lang="fa-IR" dirty="0" smtClean="0"/>
              <a:t>استمنا </a:t>
            </a:r>
            <a:r>
              <a:rPr lang="fa-IR" dirty="0"/>
              <a:t>برای بسیاری از زنان یک ابزار شفابخشی و یادگیری عالی است و همچنین روشی مفید برای از بین بردن تنش های جنسی و دسترسی به آرامش و لذت جسمی است. </a:t>
            </a:r>
            <a:endParaRPr lang="fa-IR" dirty="0" smtClean="0"/>
          </a:p>
          <a:p>
            <a:pPr marL="0" indent="0">
              <a:buNone/>
            </a:pPr>
            <a:r>
              <a:rPr lang="fa-IR" dirty="0" smtClean="0"/>
              <a:t>در </a:t>
            </a:r>
            <a:r>
              <a:rPr lang="fa-IR" dirty="0"/>
              <a:t>مورد درمان واژینیسموس ، این می تواند یک </a:t>
            </a:r>
            <a:r>
              <a:rPr lang="fa-IR" dirty="0" smtClean="0"/>
              <a:t>عمل </a:t>
            </a:r>
            <a:r>
              <a:rPr lang="fa-IR" dirty="0"/>
              <a:t>بسیار مفید </a:t>
            </a:r>
            <a:r>
              <a:rPr lang="fa-IR" dirty="0" smtClean="0"/>
              <a:t>برای </a:t>
            </a:r>
            <a:r>
              <a:rPr lang="fa-IR" dirty="0"/>
              <a:t>غلبه بر دلایل روحی و روانی پشت این بیماری باشد.</a:t>
            </a:r>
          </a:p>
          <a:p>
            <a:pPr marL="0" indent="0">
              <a:buNone/>
            </a:pPr>
            <a:endParaRPr lang="fa-IR" dirty="0"/>
          </a:p>
          <a:p>
            <a:pPr marL="0" indent="0">
              <a:buNone/>
            </a:pPr>
            <a:r>
              <a:rPr lang="fa-IR" dirty="0"/>
              <a:t>لذت بردن از خود ، تجربه جنسی را 100٪  </a:t>
            </a:r>
            <a:r>
              <a:rPr lang="fa-IR" dirty="0" smtClean="0"/>
              <a:t>افزایش داده و </a:t>
            </a:r>
            <a:r>
              <a:rPr lang="fa-IR" dirty="0"/>
              <a:t>بنابراین کنترل کامل دارید</a:t>
            </a:r>
            <a:r>
              <a:rPr lang="fa-IR" dirty="0" smtClean="0"/>
              <a:t>.</a:t>
            </a:r>
          </a:p>
          <a:p>
            <a:pPr marL="0" indent="0">
              <a:buNone/>
            </a:pPr>
            <a:r>
              <a:rPr lang="fa-IR" dirty="0" smtClean="0"/>
              <a:t> </a:t>
            </a:r>
            <a:r>
              <a:rPr lang="fa-IR" dirty="0"/>
              <a:t>برای هر کسی که </a:t>
            </a:r>
            <a:r>
              <a:rPr lang="fa-IR" dirty="0" smtClean="0"/>
              <a:t>از رابطه </a:t>
            </a:r>
            <a:r>
              <a:rPr lang="fa-IR" dirty="0"/>
              <a:t>جنسی </a:t>
            </a:r>
            <a:r>
              <a:rPr lang="fa-IR" dirty="0" smtClean="0"/>
              <a:t>و </a:t>
            </a:r>
            <a:r>
              <a:rPr lang="fa-IR" dirty="0"/>
              <a:t>تعامل با یک شریک </a:t>
            </a:r>
            <a:r>
              <a:rPr lang="fa-IR" dirty="0" smtClean="0"/>
              <a:t>جنسی </a:t>
            </a:r>
            <a:r>
              <a:rPr lang="fa-IR" dirty="0"/>
              <a:t>مضطرب</a:t>
            </a:r>
            <a:r>
              <a:rPr lang="fa-IR" dirty="0" smtClean="0"/>
              <a:t> </a:t>
            </a:r>
            <a:r>
              <a:rPr lang="fa-IR" dirty="0"/>
              <a:t>است ، </a:t>
            </a:r>
            <a:r>
              <a:rPr lang="fa-IR" dirty="0" smtClean="0"/>
              <a:t>میتواند بدون </a:t>
            </a:r>
            <a:r>
              <a:rPr lang="fa-IR" dirty="0"/>
              <a:t>ترس از فشار خارجی یا قضاوت ، به کاوش و کشف بپردازد. </a:t>
            </a:r>
            <a:endParaRPr lang="fa-IR" dirty="0" smtClean="0"/>
          </a:p>
          <a:p>
            <a:pPr marL="0" indent="0">
              <a:buNone/>
            </a:pPr>
            <a:r>
              <a:rPr lang="fa-IR" dirty="0" smtClean="0"/>
              <a:t>خود </a:t>
            </a:r>
            <a:r>
              <a:rPr lang="fa-IR" dirty="0"/>
              <a:t>لذت بخشی به شما کمک می کند تا با بدن و تحریک خود و آنچه برای شما مفید است راحت باشید.</a:t>
            </a:r>
          </a:p>
          <a:p>
            <a:pPr marL="0" indent="0">
              <a:buNone/>
            </a:pPr>
            <a:endParaRPr lang="fa-IR" dirty="0"/>
          </a:p>
          <a:p>
            <a:pPr marL="0" indent="0">
              <a:buNone/>
            </a:pPr>
            <a:r>
              <a:rPr lang="fa-IR" dirty="0"/>
              <a:t>راه های مختلفی وجود دارد که می توانید لذت ببرید </a:t>
            </a:r>
            <a:r>
              <a:rPr lang="fa-IR" dirty="0" smtClean="0"/>
              <a:t>:</a:t>
            </a:r>
          </a:p>
          <a:p>
            <a:pPr marL="0" indent="0">
              <a:buNone/>
            </a:pPr>
            <a:r>
              <a:rPr lang="fa-IR" dirty="0" smtClean="0"/>
              <a:t> </a:t>
            </a:r>
            <a:r>
              <a:rPr lang="fa-IR" dirty="0"/>
              <a:t>مالیدن خود به بالش ، نوازش با انگشتان بر روی </a:t>
            </a:r>
            <a:r>
              <a:rPr lang="fa-IR" dirty="0" smtClean="0"/>
              <a:t>کلیتوریس </a:t>
            </a:r>
            <a:r>
              <a:rPr lang="fa-IR" dirty="0"/>
              <a:t>و لب های واژن (لب ها) تا ترکیب اسباب بازی های جنسی مانند یک ویبراتور </a:t>
            </a:r>
            <a:r>
              <a:rPr lang="fa-IR" dirty="0" smtClean="0"/>
              <a:t>ساده.</a:t>
            </a:r>
          </a:p>
          <a:p>
            <a:pPr marL="0" indent="0">
              <a:buNone/>
            </a:pPr>
            <a:endParaRPr lang="fa-IR" dirty="0"/>
          </a:p>
          <a:p>
            <a:pPr marL="0" indent="0">
              <a:buNone/>
            </a:pPr>
            <a:r>
              <a:rPr lang="fa-IR" dirty="0" smtClean="0"/>
              <a:t> </a:t>
            </a:r>
            <a:r>
              <a:rPr lang="fa-IR" dirty="0"/>
              <a:t>هیچ راهی مناسب برای خودارضایی وجود ندارد و هر </a:t>
            </a:r>
            <a:r>
              <a:rPr lang="fa-IR" dirty="0" smtClean="0"/>
              <a:t>فرد روش شخصی </a:t>
            </a:r>
            <a:r>
              <a:rPr lang="fa-IR" dirty="0"/>
              <a:t>خود را دارد که آن را کشف می کند ، همانطور که ما هرکدام در مورد عشق ورزیدن ، اینکه کجا و چگونه دوست داریم لمس شویم و غیره </a:t>
            </a:r>
            <a:r>
              <a:rPr lang="fa-IR" dirty="0" smtClean="0"/>
              <a:t>متفاوت هستیم.</a:t>
            </a:r>
            <a:endParaRPr lang="fa-IR" dirty="0"/>
          </a:p>
          <a:p>
            <a:pPr marL="0" indent="0">
              <a:buNone/>
            </a:pPr>
            <a:endParaRPr lang="fa-IR" dirty="0"/>
          </a:p>
        </p:txBody>
      </p:sp>
    </p:spTree>
    <p:extLst>
      <p:ext uri="{BB962C8B-B14F-4D97-AF65-F5344CB8AC3E}">
        <p14:creationId xmlns:p14="http://schemas.microsoft.com/office/powerpoint/2010/main" val="149827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620713"/>
            <a:ext cx="7239000" cy="5835650"/>
          </a:xfrm>
        </p:spPr>
        <p:txBody>
          <a:bodyPr>
            <a:normAutofit fontScale="92500"/>
          </a:bodyPr>
          <a:lstStyle/>
          <a:p>
            <a:pPr marL="0" indent="0">
              <a:buNone/>
            </a:pPr>
            <a:endParaRPr lang="fa-IR" dirty="0"/>
          </a:p>
          <a:p>
            <a:pPr marL="0" indent="0">
              <a:buNone/>
            </a:pPr>
            <a:r>
              <a:rPr lang="fa-IR" dirty="0"/>
              <a:t>همانطور که داشتن زندگی جنسی فعال انتخاب شماست ، </a:t>
            </a:r>
            <a:r>
              <a:rPr lang="fa-IR" dirty="0" smtClean="0"/>
              <a:t>خودارضایی </a:t>
            </a:r>
            <a:r>
              <a:rPr lang="fa-IR" dirty="0"/>
              <a:t>نیز </a:t>
            </a:r>
            <a:r>
              <a:rPr lang="fa-IR" dirty="0" smtClean="0"/>
              <a:t>به شما بستگی دارد .</a:t>
            </a:r>
          </a:p>
          <a:p>
            <a:pPr marL="0" indent="0">
              <a:buNone/>
            </a:pPr>
            <a:r>
              <a:rPr lang="fa-IR" dirty="0" smtClean="0"/>
              <a:t>بسیاری </a:t>
            </a:r>
            <a:r>
              <a:rPr lang="fa-IR" dirty="0"/>
              <a:t>از زنان با این پیام بزرگ </a:t>
            </a:r>
            <a:r>
              <a:rPr lang="fa-IR" dirty="0" smtClean="0"/>
              <a:t>روبرو می </a:t>
            </a:r>
            <a:r>
              <a:rPr lang="fa-IR" dirty="0"/>
              <a:t>شوند که لمس کردن "</a:t>
            </a:r>
            <a:r>
              <a:rPr lang="fa-IR" dirty="0" smtClean="0"/>
              <a:t>پایین تنه " </a:t>
            </a:r>
            <a:r>
              <a:rPr lang="fa-IR" dirty="0"/>
              <a:t>به نوعی اشتباه یا کثیف است </a:t>
            </a:r>
            <a:r>
              <a:rPr lang="fa-IR" dirty="0" smtClean="0"/>
              <a:t>.</a:t>
            </a:r>
          </a:p>
          <a:p>
            <a:pPr marL="0" indent="0">
              <a:buNone/>
            </a:pPr>
            <a:endParaRPr lang="fa-IR" dirty="0"/>
          </a:p>
          <a:p>
            <a:pPr marL="0" indent="0">
              <a:buNone/>
            </a:pPr>
            <a:r>
              <a:rPr lang="fa-IR" dirty="0" smtClean="0"/>
              <a:t>برخی </a:t>
            </a:r>
            <a:r>
              <a:rPr lang="fa-IR" dirty="0"/>
              <a:t>از خانم ها این پیام ها را به گونه ای آموخته اند که واضح نبوده </a:t>
            </a:r>
            <a:r>
              <a:rPr lang="fa-IR" dirty="0" smtClean="0"/>
              <a:t>وبه </a:t>
            </a:r>
            <a:r>
              <a:rPr lang="fa-IR" dirty="0"/>
              <a:t>نوعی احساس می کند "درست نیست". </a:t>
            </a:r>
            <a:endParaRPr lang="fa-IR" dirty="0" smtClean="0"/>
          </a:p>
          <a:p>
            <a:pPr marL="0" indent="0">
              <a:buNone/>
            </a:pPr>
            <a:r>
              <a:rPr lang="fa-IR" dirty="0" smtClean="0"/>
              <a:t>برخی </a:t>
            </a:r>
            <a:r>
              <a:rPr lang="fa-IR" dirty="0"/>
              <a:t>از زنان از استمنا خجالت می کشند. اگر خجالت می کشید ، ممکن است بخواهید با افکار یا عقاید منفی ای که در دوران کودکی به شما منتقل شده اند مقابله کرده و آنها را آزاد کنید </a:t>
            </a:r>
            <a:r>
              <a:rPr lang="fa-IR" dirty="0" smtClean="0"/>
              <a:t>.</a:t>
            </a:r>
          </a:p>
          <a:p>
            <a:pPr marL="0" indent="0">
              <a:buNone/>
            </a:pPr>
            <a:r>
              <a:rPr lang="fa-IR" dirty="0" smtClean="0"/>
              <a:t> </a:t>
            </a:r>
            <a:r>
              <a:rPr lang="fa-IR" dirty="0"/>
              <a:t>بنابراین به شما این امکان را می دهد که آزادانه لذت های خودارضایی را کشف </a:t>
            </a:r>
            <a:r>
              <a:rPr lang="fa-IR" dirty="0" smtClean="0"/>
              <a:t>کنید یا به </a:t>
            </a:r>
            <a:r>
              <a:rPr lang="fa-IR" dirty="0"/>
              <a:t>عنوان یک فرد در انتخاب خود آزاد باشید (بدون اینکه زنجیرهای قدیمی به هیچ وجه شما را محدود کنند).</a:t>
            </a:r>
          </a:p>
          <a:p>
            <a:pPr marL="0" indent="0">
              <a:buNone/>
            </a:pPr>
            <a:endParaRPr lang="fa-IR" dirty="0"/>
          </a:p>
        </p:txBody>
      </p:sp>
    </p:spTree>
    <p:extLst>
      <p:ext uri="{BB962C8B-B14F-4D97-AF65-F5344CB8AC3E}">
        <p14:creationId xmlns:p14="http://schemas.microsoft.com/office/powerpoint/2010/main" val="1563988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6063952"/>
          </a:xfrm>
        </p:spPr>
        <p:txBody>
          <a:bodyPr/>
          <a:lstStyle/>
          <a:p>
            <a:pPr algn="ctr"/>
            <a:r>
              <a:rPr lang="fa-IR" dirty="0" smtClean="0"/>
              <a:t>دقت داشته باشید که هدف از خودارضایی ، ارضای نیاز جنسی شما نیست بلکه شناخت بیشتر بدن و درک نقاط لذت بخش بدنتان می باشد و بعد از پایان دوره درمان نیازی به این کار نمی باشد .</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60648"/>
            <a:ext cx="1067713" cy="1334641"/>
          </a:xfrm>
          <a:prstGeom prst="rect">
            <a:avLst/>
          </a:prstGeom>
        </p:spPr>
      </p:pic>
    </p:spTree>
    <p:extLst>
      <p:ext uri="{BB962C8B-B14F-4D97-AF65-F5344CB8AC3E}">
        <p14:creationId xmlns:p14="http://schemas.microsoft.com/office/powerpoint/2010/main" val="939802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استفاده از چوب کبریت </a:t>
            </a:r>
            <a:endParaRPr lang="fa-IR" dirty="0"/>
          </a:p>
        </p:txBody>
      </p:sp>
      <p:sp>
        <p:nvSpPr>
          <p:cNvPr id="3" name="Content Placeholder 2"/>
          <p:cNvSpPr>
            <a:spLocks noGrp="1"/>
          </p:cNvSpPr>
          <p:nvPr>
            <p:ph idx="1"/>
          </p:nvPr>
        </p:nvSpPr>
        <p:spPr/>
        <p:txBody>
          <a:bodyPr/>
          <a:lstStyle/>
          <a:p>
            <a:r>
              <a:rPr lang="fa-IR" dirty="0" smtClean="0"/>
              <a:t>همان طور که در قبل توضیح داده شد به دلیل نبود برخی لوازم و یا کاهش هزینه های جانبی از لوازمی استفاده می کنیم که برای شما عزیزان در دسترس باشد .</a:t>
            </a:r>
          </a:p>
          <a:p>
            <a:r>
              <a:rPr lang="fa-IR" dirty="0" smtClean="0"/>
              <a:t>در این مرحله از چوب کبریت استفاده میکنیم </a:t>
            </a:r>
          </a:p>
          <a:p>
            <a:r>
              <a:rPr lang="fa-IR" dirty="0" smtClean="0"/>
              <a:t>ابتدا بدن را با تمرینات تنفسی و کگل آمده و سعی در تحریک ( در صورت تمایل می تواند همراه با تماشای فیلم نیز باشد ) خودتان کنید زیرا در این مرحله در نظر داریم ترشحات لازم و کافی در ناحیه ژنیتال داشته باشید.</a:t>
            </a:r>
          </a:p>
          <a:p>
            <a:r>
              <a:rPr lang="fa-IR" dirty="0" smtClean="0"/>
              <a:t>سپس چوب کبریت را داخل کاندوم گذاشته و روی کاندوم را کاملا اغشته به ژل لوبریکنت کنید تا میزان لغزندگی کافی داشته باشد .</a:t>
            </a:r>
          </a:p>
          <a:p>
            <a:endParaRPr lang="fa-IR" dirty="0"/>
          </a:p>
        </p:txBody>
      </p:sp>
    </p:spTree>
    <p:extLst>
      <p:ext uri="{BB962C8B-B14F-4D97-AF65-F5344CB8AC3E}">
        <p14:creationId xmlns:p14="http://schemas.microsoft.com/office/powerpoint/2010/main" val="2311565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7239000" cy="6195088"/>
          </a:xfrm>
        </p:spPr>
        <p:txBody>
          <a:bodyPr/>
          <a:lstStyle/>
          <a:p>
            <a:r>
              <a:rPr lang="fa-IR" dirty="0" smtClean="0"/>
              <a:t>بهتراست روبروی آینه و در سطحی تمیز نشسته و پاها را همانند تخت معاینه زنان باز تا بتوانید ناحیه ژنیتال تان را در آینه مشاهده کنید .</a:t>
            </a:r>
          </a:p>
          <a:p>
            <a:r>
              <a:rPr lang="fa-IR" dirty="0" smtClean="0"/>
              <a:t>تمرین تنفس فراموش نشود و همزمان 1/3 چوب کبریت را به آرامی وارد واژن کرده ، دراین حین تمرین کگل را انجام دهید ، منقبض و منبسط </a:t>
            </a:r>
          </a:p>
          <a:p>
            <a:r>
              <a:rPr lang="fa-IR" dirty="0" smtClean="0"/>
              <a:t>و سعی کنید در حالت منبسط کبریت را از واژن خود خارج کنید .</a:t>
            </a:r>
          </a:p>
          <a:p>
            <a:r>
              <a:rPr lang="fa-IR" dirty="0" smtClean="0"/>
              <a:t>این تمرین را چند مرتبه تکرار کنید تا ورود و خروج 1/3 کبریت به سهولت انجام شود و</a:t>
            </a:r>
          </a:p>
          <a:p>
            <a:r>
              <a:rPr lang="fa-IR" dirty="0" smtClean="0"/>
              <a:t>به مرور 2/3 و در نهایت با تمامی چوب کبریت این تمرین را انجام دهید .</a:t>
            </a:r>
          </a:p>
          <a:p>
            <a:pPr marL="0" indent="0">
              <a:buNone/>
            </a:pPr>
            <a:endParaRPr lang="fa-IR" dirty="0"/>
          </a:p>
        </p:txBody>
      </p:sp>
    </p:spTree>
    <p:extLst>
      <p:ext uri="{BB962C8B-B14F-4D97-AF65-F5344CB8AC3E}">
        <p14:creationId xmlns:p14="http://schemas.microsoft.com/office/powerpoint/2010/main" val="3694205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240260"/>
            <a:ext cx="3521075" cy="3245842"/>
          </a:xfrm>
        </p:spPr>
      </p:pic>
      <p:sp>
        <p:nvSpPr>
          <p:cNvPr id="4" name="Content Placeholder 3"/>
          <p:cNvSpPr>
            <a:spLocks noGrp="1"/>
          </p:cNvSpPr>
          <p:nvPr>
            <p:ph sz="half" idx="2"/>
          </p:nvPr>
        </p:nvSpPr>
        <p:spPr/>
        <p:txBody>
          <a:bodyPr/>
          <a:lstStyle/>
          <a:p>
            <a:pPr marL="0" indent="0" algn="ctr">
              <a:buNone/>
            </a:pPr>
            <a:r>
              <a:rPr lang="fa-IR" sz="5400" b="1" dirty="0" smtClean="0">
                <a:solidFill>
                  <a:srgbClr val="FF0000"/>
                </a:solidFill>
              </a:rPr>
              <a:t>دقت کنید</a:t>
            </a:r>
          </a:p>
          <a:p>
            <a:pPr marL="0" indent="0" algn="ctr">
              <a:buNone/>
            </a:pPr>
            <a:r>
              <a:rPr lang="fa-IR" dirty="0" smtClean="0"/>
              <a:t>انجام تمرینات با هر قسمت از چوب کبریت نیاز به حداقل دو روز تمرین دارد </a:t>
            </a:r>
          </a:p>
          <a:p>
            <a:pPr marL="0" indent="0" algn="ctr">
              <a:buNone/>
            </a:pPr>
            <a:r>
              <a:rPr lang="fa-IR" dirty="0" smtClean="0"/>
              <a:t>پس برای رفتن به مراحل بعد</a:t>
            </a:r>
            <a:endParaRPr lang="fa-IR" dirty="0"/>
          </a:p>
          <a:p>
            <a:pPr marL="0" indent="0" algn="ctr">
              <a:buNone/>
            </a:pPr>
            <a:r>
              <a:rPr lang="fa-IR" sz="5400" b="1" dirty="0" smtClean="0">
                <a:solidFill>
                  <a:srgbClr val="FF0000"/>
                </a:solidFill>
              </a:rPr>
              <a:t>عجله نکنید</a:t>
            </a:r>
          </a:p>
        </p:txBody>
      </p:sp>
    </p:spTree>
    <p:extLst>
      <p:ext uri="{BB962C8B-B14F-4D97-AF65-F5344CB8AC3E}">
        <p14:creationId xmlns:p14="http://schemas.microsoft.com/office/powerpoint/2010/main" val="3297165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236752"/>
          </a:xfrm>
        </p:spPr>
        <p:txBody>
          <a:bodyPr>
            <a:normAutofit fontScale="90000"/>
          </a:bodyPr>
          <a:lstStyle/>
          <a:p>
            <a:pPr algn="ctr"/>
            <a:r>
              <a:rPr lang="fa-IR" sz="4800" dirty="0" smtClean="0">
                <a:solidFill>
                  <a:srgbClr val="FF0000"/>
                </a:solidFill>
              </a:rPr>
              <a:t>مرحله (2) استفاده از وسیله ای شبیه به مداد</a:t>
            </a:r>
            <a:endParaRPr lang="fa-IR" sz="4800" dirty="0">
              <a:solidFill>
                <a:srgbClr val="FF0000"/>
              </a:solidFill>
            </a:endParaRPr>
          </a:p>
        </p:txBody>
      </p:sp>
      <p:sp>
        <p:nvSpPr>
          <p:cNvPr id="4" name="Content Placeholder 3"/>
          <p:cNvSpPr>
            <a:spLocks noGrp="1"/>
          </p:cNvSpPr>
          <p:nvPr>
            <p:ph sz="half" idx="2"/>
          </p:nvPr>
        </p:nvSpPr>
        <p:spPr/>
        <p:txBody>
          <a:bodyPr>
            <a:normAutofit fontScale="92500" lnSpcReduction="10000"/>
          </a:bodyPr>
          <a:lstStyle/>
          <a:p>
            <a:pPr marL="0" indent="0">
              <a:buNone/>
            </a:pPr>
            <a:r>
              <a:rPr lang="fa-IR" dirty="0" smtClean="0"/>
              <a:t>بعد ازموفقیت در مرحله چوب کبریت نیاز است که از وسیله ای شبیه مداد همانند مرحله چوب کبریت استفاده کنید .</a:t>
            </a:r>
          </a:p>
          <a:p>
            <a:pPr marL="0" indent="0">
              <a:buNone/>
            </a:pPr>
            <a:r>
              <a:rPr lang="fa-IR" dirty="0" smtClean="0"/>
              <a:t>اما دقت کنید که قرار نیست تمامی طول مداد با رعایت پروتکل های بهداشتی وارد واژن شود.</a:t>
            </a:r>
          </a:p>
          <a:p>
            <a:pPr marL="0" indent="0">
              <a:buNone/>
            </a:pPr>
            <a:r>
              <a:rPr lang="fa-IR" dirty="0" smtClean="0"/>
              <a:t>بلکه هدف افزایش قطر و طول به مرور زمان در تمرین ها می باشد .</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05168"/>
            <a:ext cx="3521075" cy="3116027"/>
          </a:xfrm>
        </p:spPr>
      </p:pic>
    </p:spTree>
    <p:extLst>
      <p:ext uri="{BB962C8B-B14F-4D97-AF65-F5344CB8AC3E}">
        <p14:creationId xmlns:p14="http://schemas.microsoft.com/office/powerpoint/2010/main" val="137611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مرحله (3) درمان واژینیسموس</a:t>
            </a:r>
            <a:br>
              <a:rPr lang="fa-IR" dirty="0" smtClean="0"/>
            </a:br>
            <a:r>
              <a:rPr lang="fa-IR" dirty="0" smtClean="0"/>
              <a:t>استفاده از انگشت کوچک </a:t>
            </a:r>
            <a:endParaRPr lang="fa-IR" dirty="0"/>
          </a:p>
        </p:txBody>
      </p:sp>
      <p:sp>
        <p:nvSpPr>
          <p:cNvPr id="4" name="Content Placeholder 3"/>
          <p:cNvSpPr>
            <a:spLocks noGrp="1"/>
          </p:cNvSpPr>
          <p:nvPr>
            <p:ph sz="half" idx="2"/>
          </p:nvPr>
        </p:nvSpPr>
        <p:spPr>
          <a:xfrm>
            <a:off x="467544" y="1600200"/>
            <a:ext cx="7231704" cy="4525963"/>
          </a:xfrm>
        </p:spPr>
        <p:txBody>
          <a:bodyPr>
            <a:normAutofit/>
          </a:bodyPr>
          <a:lstStyle/>
          <a:p>
            <a:pPr marL="0" indent="0" algn="ctr">
              <a:buNone/>
            </a:pPr>
            <a:r>
              <a:rPr lang="fa-IR" sz="4000" b="1" dirty="0" smtClean="0">
                <a:solidFill>
                  <a:srgbClr val="FF0000"/>
                </a:solidFill>
              </a:rPr>
              <a:t>فراموش نکنید </a:t>
            </a:r>
          </a:p>
          <a:p>
            <a:pPr marL="0" indent="0" algn="ctr">
              <a:buNone/>
            </a:pPr>
            <a:endParaRPr lang="fa-IR" sz="4000" b="1" dirty="0" smtClean="0">
              <a:solidFill>
                <a:srgbClr val="FF0000"/>
              </a:solidFill>
            </a:endParaRPr>
          </a:p>
          <a:p>
            <a:pPr marL="0" indent="0">
              <a:lnSpc>
                <a:spcPct val="150000"/>
              </a:lnSpc>
              <a:buNone/>
            </a:pPr>
            <a:endParaRPr lang="fa-IR" sz="2000" dirty="0" smtClean="0"/>
          </a:p>
          <a:p>
            <a:pPr marL="0" indent="0">
              <a:lnSpc>
                <a:spcPct val="150000"/>
              </a:lnSpc>
              <a:buNone/>
            </a:pPr>
            <a:r>
              <a:rPr lang="fa-IR" sz="2000" dirty="0" smtClean="0"/>
              <a:t>حتما مرحله به مرحله تمرینات را انجام دهید و تا از مرحله قبل بدون ترس و موفقیت خارج نشده اید به مرحله بعد وارد نشوید .</a:t>
            </a:r>
          </a:p>
          <a:p>
            <a:pPr marL="0" indent="0">
              <a:lnSpc>
                <a:spcPct val="150000"/>
              </a:lnSpc>
              <a:buNone/>
            </a:pPr>
            <a:r>
              <a:rPr lang="fa-IR" sz="2000" dirty="0" smtClean="0"/>
              <a:t>در این مرحله با رعایت تمامی موارد بهداشتی و تنفس آرام و عمیق ، انگشت کوچک خود را آغشته به ژل کرده و به صورت تدریجی ( هر مرحله یک بند انگشت ) وارد واژن کنید .</a:t>
            </a:r>
          </a:p>
          <a:p>
            <a:pPr marL="0" indent="0">
              <a:buNone/>
            </a:pPr>
            <a:endParaRPr lang="fa-IR" sz="2000" dirty="0" smtClean="0"/>
          </a:p>
          <a:p>
            <a:pPr marL="0" indent="0">
              <a:buNone/>
            </a:pPr>
            <a:endParaRPr lang="fa-IR"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0" y="2238375"/>
            <a:ext cx="952500" cy="1190625"/>
          </a:xfrm>
          <a:prstGeom prst="rect">
            <a:avLst/>
          </a:prstGeom>
        </p:spPr>
      </p:pic>
    </p:spTree>
    <p:extLst>
      <p:ext uri="{BB962C8B-B14F-4D97-AF65-F5344CB8AC3E}">
        <p14:creationId xmlns:p14="http://schemas.microsoft.com/office/powerpoint/2010/main" val="4283918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11560" y="1700808"/>
            <a:ext cx="2743200" cy="4572000"/>
          </a:xfrm>
        </p:spPr>
        <p:txBody>
          <a:bodyPr>
            <a:normAutofit/>
          </a:bodyPr>
          <a:lstStyle/>
          <a:p>
            <a:pPr algn="ctr"/>
            <a:r>
              <a:rPr lang="fa-IR" sz="3600" dirty="0">
                <a:solidFill>
                  <a:srgbClr val="FF0000"/>
                </a:solidFill>
              </a:rPr>
              <a:t>طی دوره درمان واژینیسموس رابطه جنسی نباید انجام پذیرد فقط اجازه معاشقه دارید </a:t>
            </a:r>
            <a:endParaRPr lang="fa-IR"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11981" y="1746504"/>
            <a:ext cx="3468331" cy="3338680"/>
          </a:xfrm>
        </p:spPr>
      </p:pic>
    </p:spTree>
    <p:extLst>
      <p:ext uri="{BB962C8B-B14F-4D97-AF65-F5344CB8AC3E}">
        <p14:creationId xmlns:p14="http://schemas.microsoft.com/office/powerpoint/2010/main" val="20729050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89098" y="1052736"/>
            <a:ext cx="3429000" cy="4151138"/>
          </a:xfrm>
        </p:spPr>
        <p:txBody>
          <a:bodyPr>
            <a:noAutofit/>
          </a:bodyPr>
          <a:lstStyle/>
          <a:p>
            <a:r>
              <a:rPr lang="fa-IR" sz="2400" dirty="0" smtClean="0"/>
              <a:t>ابتدا بند اول انگشت کوچک را وارد کرده و جندین بار داخل و خارج کنید تا جایی که احساس راحتی داشته باشید .</a:t>
            </a:r>
          </a:p>
          <a:p>
            <a:endParaRPr lang="fa-IR" sz="2400" dirty="0"/>
          </a:p>
          <a:p>
            <a:r>
              <a:rPr lang="fa-IR" sz="2400" dirty="0" smtClean="0"/>
              <a:t>سپس تا بند دوم وارد کرده و مجدد چندین بار وارد و خارج کنید .</a:t>
            </a:r>
          </a:p>
          <a:p>
            <a:endParaRPr lang="fa-IR" sz="2400" dirty="0"/>
          </a:p>
          <a:p>
            <a:r>
              <a:rPr lang="fa-IR" sz="2400" dirty="0" smtClean="0"/>
              <a:t>دو در نهایت انگشت کوچک خود را به طور کامل وارد و سپس خارج کنید .</a:t>
            </a:r>
          </a:p>
          <a:p>
            <a:endParaRPr lang="fa-IR" sz="2400" dirty="0"/>
          </a:p>
          <a:p>
            <a:r>
              <a:rPr lang="fa-IR" sz="2400" dirty="0" smtClean="0"/>
              <a:t>تمرین انگشت را حداقل دو روز متداول انجام دهید .</a:t>
            </a:r>
            <a:endParaRPr lang="fa-IR" sz="2400"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4453" b="4453"/>
          <a:stretch>
            <a:fillRect/>
          </a:stretch>
        </p:blipFill>
        <p:spPr/>
      </p:pic>
    </p:spTree>
    <p:extLst>
      <p:ext uri="{BB962C8B-B14F-4D97-AF65-F5344CB8AC3E}">
        <p14:creationId xmlns:p14="http://schemas.microsoft.com/office/powerpoint/2010/main" val="1849162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1143000"/>
            <a:ext cx="3429000" cy="1061864"/>
          </a:xfrm>
        </p:spPr>
        <p:txBody>
          <a:bodyPr>
            <a:noAutofit/>
          </a:bodyPr>
          <a:lstStyle/>
          <a:p>
            <a:pPr algn="ctr"/>
            <a:r>
              <a:rPr lang="fa-IR" sz="4000" dirty="0" smtClean="0"/>
              <a:t>مرحله (4) استفاده از انگشت حلقه </a:t>
            </a:r>
            <a:endParaRPr lang="fa-IR" sz="4000" dirty="0"/>
          </a:p>
        </p:txBody>
      </p:sp>
      <p:sp>
        <p:nvSpPr>
          <p:cNvPr id="3" name="Text Placeholder 2"/>
          <p:cNvSpPr>
            <a:spLocks noGrp="1"/>
          </p:cNvSpPr>
          <p:nvPr>
            <p:ph type="body" sz="half" idx="2"/>
          </p:nvPr>
        </p:nvSpPr>
        <p:spPr>
          <a:xfrm>
            <a:off x="5389098" y="2564904"/>
            <a:ext cx="3429000" cy="2808312"/>
          </a:xfrm>
        </p:spPr>
        <p:txBody>
          <a:bodyPr>
            <a:noAutofit/>
          </a:bodyPr>
          <a:lstStyle/>
          <a:p>
            <a:pPr>
              <a:lnSpc>
                <a:spcPct val="150000"/>
              </a:lnSpc>
            </a:pPr>
            <a:r>
              <a:rPr lang="fa-IR" sz="2000" dirty="0" smtClean="0"/>
              <a:t>بعد از موفقیت با انگشت کوچک و غلبه بر تنش عضلانی و ترس هایتان ، با انگشت حلقه همانند انگشت کو چک تمرین کنید.</a:t>
            </a:r>
          </a:p>
          <a:p>
            <a:pPr>
              <a:lnSpc>
                <a:spcPct val="150000"/>
              </a:lnSpc>
            </a:pPr>
            <a:r>
              <a:rPr lang="fa-IR" sz="2000" dirty="0" smtClean="0"/>
              <a:t>تاکید میکنم تمرین را تا زمانی انجام دهید که ورود و خروج انگشت حلقه تان نیز مانند مراحل قبل برایتان راحت و آسان گرد. </a:t>
            </a:r>
            <a:endParaRPr lang="fa-IR" sz="20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7685" b="7685"/>
          <a:stretch>
            <a:fillRect/>
          </a:stretch>
        </p:blipFill>
        <p:spPr/>
      </p:pic>
    </p:spTree>
    <p:extLst>
      <p:ext uri="{BB962C8B-B14F-4D97-AF65-F5344CB8AC3E}">
        <p14:creationId xmlns:p14="http://schemas.microsoft.com/office/powerpoint/2010/main" val="1104103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1143000"/>
            <a:ext cx="3429000" cy="1133872"/>
          </a:xfrm>
        </p:spPr>
        <p:txBody>
          <a:bodyPr>
            <a:noAutofit/>
          </a:bodyPr>
          <a:lstStyle/>
          <a:p>
            <a:pPr algn="ctr"/>
            <a:r>
              <a:rPr lang="fa-IR" sz="4400" dirty="0" smtClean="0"/>
              <a:t>مرحله آخر از جلسه اول </a:t>
            </a:r>
            <a:endParaRPr lang="fa-IR" sz="4400" dirty="0"/>
          </a:p>
        </p:txBody>
      </p:sp>
      <p:sp>
        <p:nvSpPr>
          <p:cNvPr id="3" name="Text Placeholder 2"/>
          <p:cNvSpPr>
            <a:spLocks noGrp="1"/>
          </p:cNvSpPr>
          <p:nvPr>
            <p:ph type="body" sz="half" idx="2"/>
          </p:nvPr>
        </p:nvSpPr>
        <p:spPr>
          <a:xfrm>
            <a:off x="5508104" y="2780928"/>
            <a:ext cx="3384376" cy="2422946"/>
          </a:xfrm>
        </p:spPr>
        <p:txBody>
          <a:bodyPr>
            <a:normAutofit/>
          </a:bodyPr>
          <a:lstStyle/>
          <a:p>
            <a:pPr>
              <a:lnSpc>
                <a:spcPct val="150000"/>
              </a:lnSpc>
            </a:pPr>
            <a:r>
              <a:rPr lang="fa-IR" sz="2000" dirty="0" smtClean="0"/>
              <a:t>در این مرحله همانند مراحل قبلی  تنفس عیمق و آرام و آماده سازی بدن را باید به همراه داشته باشد .</a:t>
            </a:r>
          </a:p>
          <a:p>
            <a:pPr>
              <a:lnSpc>
                <a:spcPct val="150000"/>
              </a:lnSpc>
            </a:pPr>
            <a:r>
              <a:rPr lang="fa-IR" sz="2000" dirty="0" smtClean="0"/>
              <a:t>سپس  تمرین را با انگشت میانی و مرحله به مرحله انجام دهید .</a:t>
            </a:r>
          </a:p>
          <a:p>
            <a:endParaRPr lang="fa-IR"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6654" r="16654"/>
          <a:stretch>
            <a:fillRect/>
          </a:stretch>
        </p:blipFill>
        <p:spPr/>
      </p:pic>
    </p:spTree>
    <p:extLst>
      <p:ext uri="{BB962C8B-B14F-4D97-AF65-F5344CB8AC3E}">
        <p14:creationId xmlns:p14="http://schemas.microsoft.com/office/powerpoint/2010/main" val="3850720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096" y="1628800"/>
            <a:ext cx="3168352" cy="3672408"/>
          </a:xfrm>
        </p:spPr>
        <p:txBody>
          <a:bodyPr>
            <a:normAutofit/>
          </a:bodyPr>
          <a:lstStyle/>
          <a:p>
            <a:pPr algn="r"/>
            <a:r>
              <a:rPr lang="fa-IR" dirty="0" smtClean="0">
                <a:solidFill>
                  <a:schemeClr val="bg1"/>
                </a:solidFill>
              </a:rPr>
              <a:t>اولین تمرینی که نیاز است شما انجام دهید تمرین کگل می باشد هدف از انجام این تمرین کنترل انقباض و انبساط عضلات ناحیه لگن می باشد </a:t>
            </a:r>
            <a:endParaRPr lang="fa-IR" dirty="0">
              <a:solidFill>
                <a:schemeClr val="bg1"/>
              </a:solidFill>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3616" b="13616"/>
          <a:stretch>
            <a:fillRect/>
          </a:stretch>
        </p:blipFill>
        <p:spPr>
          <a:xfrm>
            <a:off x="971600" y="1340768"/>
            <a:ext cx="3692294" cy="3692294"/>
          </a:xfrm>
        </p:spPr>
      </p:pic>
    </p:spTree>
    <p:extLst>
      <p:ext uri="{BB962C8B-B14F-4D97-AF65-F5344CB8AC3E}">
        <p14:creationId xmlns:p14="http://schemas.microsoft.com/office/powerpoint/2010/main" val="4150737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236752"/>
          </a:xfrm>
        </p:spPr>
        <p:txBody>
          <a:bodyPr>
            <a:normAutofit/>
          </a:bodyPr>
          <a:lstStyle/>
          <a:p>
            <a:pPr algn="ctr"/>
            <a:r>
              <a:rPr lang="fa-IR" sz="8000" dirty="0" smtClean="0"/>
              <a:t>تمرین کگل </a:t>
            </a:r>
            <a:endParaRPr lang="fa-IR" sz="8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300" y="3066256"/>
            <a:ext cx="4876800" cy="1933575"/>
          </a:xfrm>
        </p:spPr>
      </p:pic>
    </p:spTree>
    <p:extLst>
      <p:ext uri="{BB962C8B-B14F-4D97-AF65-F5344CB8AC3E}">
        <p14:creationId xmlns:p14="http://schemas.microsoft.com/office/powerpoint/2010/main" val="929784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28600"/>
            <a:ext cx="5112568" cy="1173480"/>
          </a:xfrm>
        </p:spPr>
        <p:txBody>
          <a:bodyPr>
            <a:normAutofit fontScale="90000"/>
          </a:bodyPr>
          <a:lstStyle/>
          <a:p>
            <a:pPr algn="ctr"/>
            <a:r>
              <a:rPr lang="fa-IR" sz="4000" dirty="0" smtClean="0"/>
              <a:t>چطور تمرین کگل را انجام دهید :</a:t>
            </a:r>
            <a:endParaRPr lang="fa-IR" sz="4000" dirty="0"/>
          </a:p>
        </p:txBody>
      </p:sp>
      <p:sp>
        <p:nvSpPr>
          <p:cNvPr id="5" name="Text Placeholder 2"/>
          <p:cNvSpPr>
            <a:spLocks noGrp="1"/>
          </p:cNvSpPr>
          <p:nvPr>
            <p:ph sz="half" idx="1"/>
          </p:nvPr>
        </p:nvSpPr>
        <p:spPr>
          <a:xfrm>
            <a:off x="457200" y="1556792"/>
            <a:ext cx="7239000" cy="4948560"/>
          </a:xfrm>
        </p:spPr>
        <p:txBody>
          <a:bodyPr>
            <a:normAutofit/>
          </a:bodyPr>
          <a:lstStyle/>
          <a:p>
            <a:pPr marL="0" indent="0">
              <a:buNone/>
            </a:pPr>
            <a:r>
              <a:rPr lang="fa-IR" sz="2200" b="1" dirty="0"/>
              <a:t>هنگامی که شما برای اولین </a:t>
            </a:r>
            <a:r>
              <a:rPr lang="fa-IR" sz="2200" b="1" dirty="0" smtClean="0"/>
              <a:t>بار تمرین کگل را </a:t>
            </a:r>
            <a:r>
              <a:rPr lang="fa-IR" sz="2200" b="1" dirty="0"/>
              <a:t>شروع می کنید ، پیدا کردن مجموعه مناسب عضلات می تواند مشکل باشد.</a:t>
            </a:r>
          </a:p>
          <a:p>
            <a:pPr marL="0" indent="0">
              <a:buNone/>
            </a:pPr>
            <a:r>
              <a:rPr lang="fa-IR" sz="2200" b="1" dirty="0" smtClean="0"/>
              <a:t>یکی از ساده ترین راه ها،  تلاش </a:t>
            </a:r>
            <a:r>
              <a:rPr lang="fa-IR" sz="2200" b="1" dirty="0"/>
              <a:t>برای متوقف کردن جریان میانی </a:t>
            </a:r>
            <a:r>
              <a:rPr lang="fa-IR" sz="2200" b="1" dirty="0" smtClean="0"/>
              <a:t>ادراراست که میتوانید این </a:t>
            </a:r>
            <a:r>
              <a:rPr lang="fa-IR" sz="2200" b="1" dirty="0"/>
              <a:t>عضلات را پیدا کنید.</a:t>
            </a:r>
          </a:p>
          <a:p>
            <a:pPr marL="0" indent="0">
              <a:buNone/>
            </a:pPr>
            <a:r>
              <a:rPr lang="fa-IR" sz="2200" b="1" dirty="0"/>
              <a:t>عضلات مورد استفاده برای این عمل عضلات کف لگن شما هستند</a:t>
            </a:r>
            <a:r>
              <a:rPr lang="fa-IR" sz="2200" b="1" dirty="0" smtClean="0"/>
              <a:t>.</a:t>
            </a:r>
            <a:endParaRPr lang="fa-IR" sz="2200" b="1" dirty="0"/>
          </a:p>
          <a:p>
            <a:pPr marL="0" indent="0">
              <a:buNone/>
            </a:pPr>
            <a:r>
              <a:rPr lang="fa-IR" sz="2200" b="1" dirty="0"/>
              <a:t>با این حال ، شما باید این روش را فقط برای </a:t>
            </a:r>
            <a:r>
              <a:rPr lang="fa-IR" sz="2200" b="1" dirty="0" smtClean="0"/>
              <a:t>این هدف استفاده </a:t>
            </a:r>
            <a:r>
              <a:rPr lang="fa-IR" sz="2200" b="1" dirty="0"/>
              <a:t>کنید.</a:t>
            </a:r>
          </a:p>
          <a:p>
            <a:pPr marL="0" indent="0">
              <a:buNone/>
            </a:pPr>
            <a:r>
              <a:rPr lang="fa-IR" sz="2200" b="1" dirty="0" smtClean="0"/>
              <a:t>دقت کنید که نباید به </a:t>
            </a:r>
            <a:r>
              <a:rPr lang="fa-IR" sz="2200" b="1" dirty="0"/>
              <a:t>طور مرتب ادرار خود را رها و متوقف کنید ، یا اینکه </a:t>
            </a:r>
            <a:r>
              <a:rPr lang="fa-IR" sz="2200" b="1" dirty="0" smtClean="0"/>
              <a:t>با مثانه پر </a:t>
            </a:r>
            <a:r>
              <a:rPr lang="fa-IR" sz="2200" b="1" dirty="0"/>
              <a:t>مکرراً تمرین </a:t>
            </a:r>
            <a:r>
              <a:rPr lang="fa-IR" sz="2200" b="1" dirty="0" smtClean="0"/>
              <a:t>کگل را </a:t>
            </a:r>
            <a:r>
              <a:rPr lang="fa-IR" sz="2200" b="1" dirty="0"/>
              <a:t>انجام دهید.</a:t>
            </a:r>
          </a:p>
          <a:p>
            <a:pPr marL="0" indent="0">
              <a:buNone/>
            </a:pPr>
            <a:r>
              <a:rPr lang="fa-IR" sz="2200" b="1" dirty="0"/>
              <a:t>خالی </a:t>
            </a:r>
            <a:r>
              <a:rPr lang="fa-IR" sz="2200" b="1" dirty="0" smtClean="0"/>
              <a:t>نکردن </a:t>
            </a:r>
            <a:r>
              <a:rPr lang="fa-IR" sz="2200" b="1" dirty="0"/>
              <a:t>کامل مثانه می تواند خطر ابتلا به عفونت ادراری (</a:t>
            </a:r>
            <a:r>
              <a:rPr lang="en-US" sz="2200" b="1" dirty="0"/>
              <a:t>UTI) </a:t>
            </a:r>
            <a:r>
              <a:rPr lang="fa-IR" sz="2200" b="1" dirty="0"/>
              <a:t>را افزایش دهد</a:t>
            </a:r>
            <a:r>
              <a:rPr lang="fa-IR" sz="2200" b="1" dirty="0" smtClean="0"/>
              <a:t>.</a:t>
            </a:r>
          </a:p>
          <a:p>
            <a:pPr marL="0" indent="0">
              <a:buNone/>
            </a:pPr>
            <a:endParaRPr lang="fa-IR" sz="2200" b="1" dirty="0" smtClean="0"/>
          </a:p>
          <a:p>
            <a:pPr marL="0" indent="0">
              <a:buNone/>
            </a:pPr>
            <a:endParaRPr lang="fa-IR" sz="2200" dirty="0"/>
          </a:p>
          <a:p>
            <a:endParaRPr lang="fa-IR" dirty="0"/>
          </a:p>
        </p:txBody>
      </p:sp>
    </p:spTree>
    <p:extLst>
      <p:ext uri="{BB962C8B-B14F-4D97-AF65-F5344CB8AC3E}">
        <p14:creationId xmlns:p14="http://schemas.microsoft.com/office/powerpoint/2010/main" val="4260481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620713"/>
            <a:ext cx="7239000" cy="5835650"/>
          </a:xfrm>
        </p:spPr>
        <p:txBody>
          <a:bodyPr/>
          <a:lstStyle/>
          <a:p>
            <a:pPr marL="0" indent="0">
              <a:buNone/>
            </a:pPr>
            <a:r>
              <a:rPr lang="fa-IR" dirty="0"/>
              <a:t>هنگامی که برای اولین بار شروع به انجام تمرینات </a:t>
            </a:r>
            <a:r>
              <a:rPr lang="en-US" dirty="0" err="1"/>
              <a:t>Kegel</a:t>
            </a:r>
            <a:r>
              <a:rPr lang="en-US" dirty="0"/>
              <a:t> </a:t>
            </a:r>
            <a:r>
              <a:rPr lang="fa-IR" dirty="0"/>
              <a:t>می کنید ، عضلات کف لگن خود را  فشار و سپس آن را رها کنید</a:t>
            </a:r>
            <a:r>
              <a:rPr lang="fa-IR" dirty="0" smtClean="0"/>
              <a:t>.</a:t>
            </a:r>
          </a:p>
          <a:p>
            <a:pPr marL="0" indent="0">
              <a:buNone/>
            </a:pPr>
            <a:endParaRPr lang="fa-IR" dirty="0"/>
          </a:p>
          <a:p>
            <a:pPr marL="0" indent="0">
              <a:buNone/>
            </a:pPr>
            <a:r>
              <a:rPr lang="fa-IR" dirty="0"/>
              <a:t>تا 10 مرتبه تکرار کنید</a:t>
            </a:r>
            <a:r>
              <a:rPr lang="fa-IR" dirty="0" smtClean="0"/>
              <a:t>.</a:t>
            </a:r>
          </a:p>
          <a:p>
            <a:pPr marL="0" indent="0">
              <a:buNone/>
            </a:pPr>
            <a:endParaRPr lang="fa-IR" dirty="0"/>
          </a:p>
          <a:p>
            <a:pPr marL="0" indent="0">
              <a:buNone/>
            </a:pPr>
            <a:r>
              <a:rPr lang="fa-IR" dirty="0"/>
              <a:t>در طی چند روز مداوم، تمرین کنید تا زمانی که بتوانید عضلات خود را برای 10 ثانیه فشار دهید.</a:t>
            </a:r>
          </a:p>
          <a:p>
            <a:pPr marL="0" indent="0">
              <a:buNone/>
            </a:pPr>
            <a:r>
              <a:rPr lang="fa-IR" dirty="0"/>
              <a:t> </a:t>
            </a:r>
          </a:p>
          <a:p>
            <a:pPr marL="0" indent="0">
              <a:buNone/>
            </a:pPr>
            <a:r>
              <a:rPr lang="fa-IR" dirty="0"/>
              <a:t>هدف شما باید این باشد که هر روز سه </a:t>
            </a:r>
            <a:r>
              <a:rPr lang="fa-IR" dirty="0" smtClean="0"/>
              <a:t>مرحله و هر مرتبه </a:t>
            </a:r>
            <a:r>
              <a:rPr lang="fa-IR" dirty="0"/>
              <a:t>10 بار تکرار </a:t>
            </a:r>
            <a:r>
              <a:rPr lang="fa-IR" dirty="0" smtClean="0"/>
              <a:t>کنید.</a:t>
            </a:r>
            <a:endParaRPr lang="fa-IR" dirty="0"/>
          </a:p>
          <a:p>
            <a:pPr marL="0" indent="0">
              <a:buNone/>
            </a:pPr>
            <a:r>
              <a:rPr lang="fa-IR" dirty="0"/>
              <a:t>اگر نتیجه ای را که می خواهید بلافاصله مشاهده نکنید ، ناامید نشوید.</a:t>
            </a:r>
          </a:p>
          <a:p>
            <a:endParaRPr lang="fa-IR" dirty="0"/>
          </a:p>
        </p:txBody>
      </p:sp>
    </p:spTree>
    <p:extLst>
      <p:ext uri="{BB962C8B-B14F-4D97-AF65-F5344CB8AC3E}">
        <p14:creationId xmlns:p14="http://schemas.microsoft.com/office/powerpoint/2010/main" val="3989447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1700808"/>
            <a:ext cx="5105400" cy="1728192"/>
          </a:xfrm>
        </p:spPr>
        <p:txBody>
          <a:bodyPr/>
          <a:lstStyle/>
          <a:p>
            <a:pPr algn="ctr"/>
            <a:r>
              <a:rPr lang="fa-IR" dirty="0"/>
              <a:t>چگونه تنش را در بدن کاهش </a:t>
            </a:r>
            <a:r>
              <a:rPr lang="fa-IR" dirty="0" smtClean="0"/>
              <a:t>دهیم؟</a:t>
            </a:r>
            <a:endParaRPr lang="fa-IR" dirty="0"/>
          </a:p>
        </p:txBody>
      </p:sp>
    </p:spTree>
    <p:extLst>
      <p:ext uri="{BB962C8B-B14F-4D97-AF65-F5344CB8AC3E}">
        <p14:creationId xmlns:p14="http://schemas.microsoft.com/office/powerpoint/2010/main" val="1349301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مطابق شکل زیر سعی کنید تنفس شکمی عمیق و آرام داشته باشید </a:t>
            </a:r>
            <a:endParaRPr lang="fa-I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20044"/>
            <a:ext cx="7239000" cy="4826000"/>
          </a:xfrm>
        </p:spPr>
      </p:pic>
    </p:spTree>
    <p:extLst>
      <p:ext uri="{BB962C8B-B14F-4D97-AF65-F5344CB8AC3E}">
        <p14:creationId xmlns:p14="http://schemas.microsoft.com/office/powerpoint/2010/main" val="19242520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TotalTime>
  <Words>2684</Words>
  <Application>Microsoft Office PowerPoint</Application>
  <PresentationFormat>On-screen Show (4:3)</PresentationFormat>
  <Paragraphs>211</Paragraphs>
  <Slides>32</Slides>
  <Notes>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Opulent</vt:lpstr>
      <vt:lpstr>1_Opulent</vt:lpstr>
      <vt:lpstr>درمان واژینیسموس</vt:lpstr>
      <vt:lpstr>PowerPoint Presentation</vt:lpstr>
      <vt:lpstr>PowerPoint Presentation</vt:lpstr>
      <vt:lpstr>اولین تمرینی که نیاز است شما انجام دهید تمرین کگل می باشد هدف از انجام این تمرین کنترل انقباض و انبساط عضلات ناحیه لگن می باشد </vt:lpstr>
      <vt:lpstr>تمرین کگل </vt:lpstr>
      <vt:lpstr>چطور تمرین کگل را انجام دهید :</vt:lpstr>
      <vt:lpstr>PowerPoint Presentation</vt:lpstr>
      <vt:lpstr>چگونه تنش را در بدن کاهش دهیم؟</vt:lpstr>
      <vt:lpstr>مطابق شکل زیر سعی کنید تنفس شکمی عمیق و آرام داشته باشید </vt:lpstr>
      <vt:lpstr>PowerPoint Presentation</vt:lpstr>
      <vt:lpstr>آگاهی از بدن </vt:lpstr>
      <vt:lpstr>ذهن آگاهی</vt:lpstr>
      <vt:lpstr>مراحل ذهن آگاهی ( (mind fullnes</vt:lpstr>
      <vt:lpstr>PowerPoint Presentation</vt:lpstr>
      <vt:lpstr>اسکن بدن این کار را می توان در هر زمان و در هر وضعیت بدن انجام داد می خواهم کاملاً روی تمرین تمرکز کرده و مراحل دراز کشیده را دنبال کنید.</vt:lpstr>
      <vt:lpstr>شل شدن عضلانی پیشرونده </vt:lpstr>
      <vt:lpstr>PowerPoint Presentation</vt:lpstr>
      <vt:lpstr>PowerPoint Presentation</vt:lpstr>
      <vt:lpstr>شروع اصلی درمان با دیلاتور </vt:lpstr>
      <vt:lpstr>دقت کنید دیلاتورهای موجود در تصویر با این کیفیت و سایزها به دلایل مختلفی در ایران وجود ندارد وبهتر است از لوازمی که در دسترس است استفاده کنید. فراموش نکنید تا زمانی که  تمرین ها را انجام نداده اید از رابطه جنسی کامل خودداری کنید . تمرین ها نیاز است که حتما توسط خود خانم انجام شود و در این مرحله نیازی به همکاری همسر نمی باشد .</vt:lpstr>
      <vt:lpstr>استفاده از ویراتورها</vt:lpstr>
      <vt:lpstr>استمنا </vt:lpstr>
      <vt:lpstr>PowerPoint Presentation</vt:lpstr>
      <vt:lpstr>دقت داشته باشید که هدف از خودارضایی ، ارضای نیاز جنسی شما نیست بلکه شناخت بیشتر بدن و درک نقاط لذت بخش بدنتان می باشد و بعد از پایان دوره درمان نیازی به این کار نمی باشد .</vt:lpstr>
      <vt:lpstr>استفاده از چوب کبریت </vt:lpstr>
      <vt:lpstr>PowerPoint Presentation</vt:lpstr>
      <vt:lpstr>PowerPoint Presentation</vt:lpstr>
      <vt:lpstr>مرحله (2) استفاده از وسیله ای شبیه به مداد</vt:lpstr>
      <vt:lpstr>مرحله (3) درمان واژینیسموس استفاده از انگشت کوچک </vt:lpstr>
      <vt:lpstr>PowerPoint Presentation</vt:lpstr>
      <vt:lpstr>مرحله (4) استفاده از انگشت حلقه </vt:lpstr>
      <vt:lpstr>مرحله آخر از جلسه اول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درمان واژینیسموس</dc:title>
  <dc:creator>مریم</dc:creator>
  <cp:lastModifiedBy>مریم</cp:lastModifiedBy>
  <cp:revision>4</cp:revision>
  <dcterms:created xsi:type="dcterms:W3CDTF">2020-09-30T10:29:59Z</dcterms:created>
  <dcterms:modified xsi:type="dcterms:W3CDTF">2020-09-30T10:42:30Z</dcterms:modified>
</cp:coreProperties>
</file>